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60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27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B95A3-6F82-4078-906B-E5832915DFF1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BF230-C093-4F7A-92C4-A555BF4A1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41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BF230-C093-4F7A-92C4-A555BF4A16B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0C63-FACB-4B4F-A08B-7E35FBD010CE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D4780-5C79-41B1-BC77-1438D0326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900igr.net/up/datai/9634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285860"/>
            <a:ext cx="6029340" cy="4429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Содержание уголка патриотического воспитания – путь к формированию полноценного гражданина своей страны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(система работы)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0807" y="5229200"/>
            <a:ext cx="4214842" cy="1054470"/>
          </a:xfrm>
        </p:spPr>
        <p:txBody>
          <a:bodyPr>
            <a:normAutofit fontScale="47500" lnSpcReduction="20000"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3800" dirty="0" smtClean="0">
                <a:solidFill>
                  <a:schemeClr val="tx1"/>
                </a:solidFill>
              </a:rPr>
              <a:t>Иванова Лариса Алексеевна</a:t>
            </a:r>
          </a:p>
          <a:p>
            <a:r>
              <a:rPr lang="ru-RU" sz="3800" dirty="0" smtClean="0">
                <a:solidFill>
                  <a:schemeClr val="tx1"/>
                </a:solidFill>
              </a:rPr>
              <a:t>Воспитатель МБДОУ №20 «Кораблик» </a:t>
            </a:r>
          </a:p>
          <a:p>
            <a:endParaRPr lang="ru-RU" sz="3800" dirty="0">
              <a:solidFill>
                <a:schemeClr val="tx1"/>
              </a:solidFill>
            </a:endParaRPr>
          </a:p>
          <a:p>
            <a:endParaRPr lang="ru-RU" sz="2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СРЕДНИЙ ДОШКОЛЬНЫЙ ВОЗРАСТ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Материал по приобщению детей к истокам русской народной культуры</a:t>
            </a:r>
            <a:r>
              <a:rPr lang="ru-RU" sz="1800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sz="1800" dirty="0" smtClean="0"/>
              <a:t>предметы старины, </a:t>
            </a:r>
          </a:p>
          <a:p>
            <a:pPr lvl="0"/>
            <a:r>
              <a:rPr lang="ru-RU" sz="1800" dirty="0" smtClean="0"/>
              <a:t>русские игрушки, </a:t>
            </a:r>
          </a:p>
          <a:p>
            <a:pPr lvl="0"/>
            <a:r>
              <a:rPr lang="ru-RU" sz="1800" dirty="0" smtClean="0"/>
              <a:t>предметы народного декоративно- прикладного</a:t>
            </a:r>
          </a:p>
          <a:p>
            <a:pPr lvl="0">
              <a:buNone/>
            </a:pPr>
            <a:r>
              <a:rPr lang="ru-RU" sz="1800" dirty="0" smtClean="0"/>
              <a:t> искусства , различные макеты </a:t>
            </a:r>
          </a:p>
          <a:p>
            <a:pPr lvl="0">
              <a:buNone/>
            </a:pPr>
            <a:r>
              <a:rPr lang="ru-RU" sz="1800" dirty="0" smtClean="0"/>
              <a:t>( крестьянские избы, комнаты- горницы, </a:t>
            </a:r>
          </a:p>
          <a:p>
            <a:pPr lvl="0">
              <a:buNone/>
            </a:pPr>
            <a:r>
              <a:rPr lang="ru-RU" sz="1800" dirty="0" smtClean="0"/>
              <a:t>крестьянского подворья), </a:t>
            </a:r>
          </a:p>
          <a:p>
            <a:pPr lvl="0"/>
            <a:r>
              <a:rPr lang="ru-RU" sz="1800" dirty="0" smtClean="0"/>
              <a:t>куклы в национальных костюмах, </a:t>
            </a:r>
          </a:p>
          <a:p>
            <a:pPr lvl="0"/>
            <a:r>
              <a:rPr lang="ru-RU" sz="1800" dirty="0" smtClean="0"/>
              <a:t>дидактические игры по теме.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Художественная литература по фольклору</a:t>
            </a:r>
            <a:r>
              <a:rPr lang="ru-RU" sz="1800" dirty="0" smtClean="0">
                <a:solidFill>
                  <a:srgbClr val="0070C0"/>
                </a:solidFill>
              </a:rPr>
              <a:t> :</a:t>
            </a:r>
          </a:p>
          <a:p>
            <a:pPr lvl="0"/>
            <a:r>
              <a:rPr lang="ru-RU" sz="1800" dirty="0" smtClean="0"/>
              <a:t>сказки, </a:t>
            </a:r>
          </a:p>
          <a:p>
            <a:pPr lvl="0"/>
            <a:r>
              <a:rPr lang="ru-RU" sz="1800" dirty="0" smtClean="0"/>
              <a:t>песенки, </a:t>
            </a:r>
          </a:p>
          <a:p>
            <a:pPr lvl="0"/>
            <a:r>
              <a:rPr lang="ru-RU" sz="1800" dirty="0" smtClean="0"/>
              <a:t>пословицы, поговорки и т.д.</a:t>
            </a:r>
          </a:p>
          <a:p>
            <a:pPr>
              <a:buNone/>
            </a:pPr>
            <a:r>
              <a:rPr lang="ru-RU" sz="1800" b="1" dirty="0" smtClean="0"/>
              <a:t>Элементы государственной символики</a:t>
            </a:r>
            <a:r>
              <a:rPr lang="ru-RU" sz="1800" dirty="0" smtClean="0"/>
              <a:t> – флаг, герб.</a:t>
            </a:r>
          </a:p>
          <a:p>
            <a:pPr>
              <a:buNone/>
            </a:pPr>
            <a:r>
              <a:rPr lang="ru-RU" sz="1800" b="1" dirty="0" smtClean="0"/>
              <a:t>Элементы областной символики</a:t>
            </a:r>
            <a:r>
              <a:rPr lang="ru-RU" sz="1800" dirty="0" smtClean="0"/>
              <a:t> – флаг, герб.</a:t>
            </a:r>
          </a:p>
          <a:p>
            <a:pPr>
              <a:buNone/>
            </a:pPr>
            <a:r>
              <a:rPr lang="ru-RU" sz="1800" b="1" dirty="0" smtClean="0"/>
              <a:t>Элементы муниципальной символики</a:t>
            </a:r>
            <a:r>
              <a:rPr lang="ru-RU" sz="1800" dirty="0" smtClean="0"/>
              <a:t>- флаг, герб промышленных предприятий.</a:t>
            </a:r>
          </a:p>
          <a:p>
            <a:pPr>
              <a:buNone/>
            </a:pPr>
            <a:r>
              <a:rPr lang="ru-RU" sz="1800" b="1" dirty="0" smtClean="0"/>
              <a:t>Материал </a:t>
            </a:r>
            <a:r>
              <a:rPr lang="ru-RU" sz="1800" b="1" dirty="0" smtClean="0"/>
              <a:t>для ознакомления с защитниками Отечества</a:t>
            </a:r>
            <a:r>
              <a:rPr lang="ru-RU" sz="1800" dirty="0" smtClean="0"/>
              <a:t>- подбор иллюстраций, тематические папки.</a:t>
            </a:r>
          </a:p>
          <a:p>
            <a:endParaRPr lang="ru-RU" dirty="0"/>
          </a:p>
        </p:txBody>
      </p:sp>
      <p:pic>
        <p:nvPicPr>
          <p:cNvPr id="9217" name="Picture 1" descr="C:\Users\Ксения\Desktop\фото патр.уголок\090420152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28802"/>
            <a:ext cx="3524275" cy="26432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571472" y="214290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СТАРШИЙ ДОШКОЛЬНЫЙ ВОЗРАСТ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607223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b="1" dirty="0" smtClean="0"/>
              <a:t>Моя семья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семейные фотоальбомы, </a:t>
            </a:r>
          </a:p>
          <a:p>
            <a:pPr lvl="0"/>
            <a:r>
              <a:rPr lang="ru-RU" sz="1600" dirty="0" smtClean="0"/>
              <a:t>самодельные книги на тему « Герб моей семьи», «Генеалогическое дерево».</a:t>
            </a:r>
          </a:p>
          <a:p>
            <a:pPr lvl="0">
              <a:buNone/>
            </a:pPr>
            <a:r>
              <a:rPr lang="ru-RU" sz="1600" b="1" dirty="0" smtClean="0"/>
              <a:t>Родной город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иллюстрации, фотоматериалы, тематические папки на темы: «История возникновения города», , «Наука , образование и культура», «Знаменитые земляки», « В годы Великой Отечественной войны», « Наше духовное наследие», «Достопримечательности», « Архитектура», « Спорт»</a:t>
            </a:r>
          </a:p>
          <a:p>
            <a:pPr lvl="0"/>
            <a:r>
              <a:rPr lang="ru-RU" sz="1600" dirty="0" smtClean="0"/>
              <a:t>подбор стихов о городе, карта города, символика города (флаг, герб).</a:t>
            </a:r>
          </a:p>
          <a:p>
            <a:pPr lvl="0">
              <a:buNone/>
            </a:pPr>
            <a:r>
              <a:rPr lang="ru-RU" sz="1600" b="1" dirty="0" smtClean="0"/>
              <a:t>Мой край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символика области, карта области, материал, знакомящий детей со славой и достижениями области (города области, чем знамениты, промышленность и сельское хозяйство).</a:t>
            </a:r>
          </a:p>
          <a:p>
            <a:pPr lvl="0">
              <a:buNone/>
            </a:pPr>
            <a:r>
              <a:rPr lang="ru-RU" sz="1600" b="1" dirty="0" smtClean="0"/>
              <a:t>Родная страна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карта России., природные зоны нашей страны,</a:t>
            </a:r>
          </a:p>
          <a:p>
            <a:pPr lvl="0"/>
            <a:r>
              <a:rPr lang="ru-RU" sz="1600" dirty="0" smtClean="0"/>
              <a:t>народы населяющие страну, промышленность и сельское хозяйство, </a:t>
            </a:r>
          </a:p>
          <a:p>
            <a:pPr lvl="0"/>
            <a:r>
              <a:rPr lang="ru-RU" sz="1600" dirty="0" smtClean="0"/>
              <a:t>символика ( герб, флаг, гимн, портрет президента)</a:t>
            </a:r>
          </a:p>
          <a:p>
            <a:pPr lvl="0">
              <a:buNone/>
            </a:pPr>
            <a:r>
              <a:rPr lang="ru-RU" sz="1600" b="1" dirty="0" smtClean="0"/>
              <a:t>Защитники Отечества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/>
              <a:t>иллюстрации, тематические папки на тему « Наши предки – славяне». « Богатыри земли русской». « Великая Отечественная война», « Война 1812 года», « Российская армия». </a:t>
            </a:r>
          </a:p>
          <a:p>
            <a:pPr lvl="0"/>
            <a:r>
              <a:rPr lang="ru-RU" sz="1600" dirty="0" smtClean="0"/>
              <a:t>Фотоматериал «Памятники воинской славы». </a:t>
            </a:r>
          </a:p>
          <a:p>
            <a:pPr lvl="0"/>
            <a:r>
              <a:rPr lang="ru-RU" sz="1600" dirty="0" smtClean="0"/>
              <a:t>Художественная литература и дидактические игры по теме: макеты ( древняя крепость, военная техника и т.п.)</a:t>
            </a:r>
          </a:p>
          <a:p>
            <a:endParaRPr lang="ru-RU" sz="1600" dirty="0"/>
          </a:p>
        </p:txBody>
      </p:sp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357158" y="142852"/>
            <a:ext cx="785818" cy="729688"/>
          </a:xfrm>
          <a:prstGeom prst="rect">
            <a:avLst/>
          </a:prstGeom>
          <a:noFill/>
        </p:spPr>
      </p:pic>
      <p:pic>
        <p:nvPicPr>
          <p:cNvPr id="6" name="Picture 2" descr="C:\Users\Ксения\Desktop\фото патр.уголок\sverd1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71480"/>
            <a:ext cx="1084559" cy="1431618"/>
          </a:xfrm>
          <a:prstGeom prst="rect">
            <a:avLst/>
          </a:prstGeom>
          <a:noFill/>
        </p:spPr>
      </p:pic>
      <p:pic>
        <p:nvPicPr>
          <p:cNvPr id="9" name="Picture 3" descr="C:\Users\Ксения\Desktop\фото патр.уголок\080520152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071942"/>
            <a:ext cx="1927249" cy="144514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:\Users\Ксения\Desktop\фото патр.уголок\700_FO50123842_040a846a88e01e4b7351139da6035a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1787966"/>
            <a:ext cx="4191006" cy="39754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286544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b="1" dirty="0" smtClean="0"/>
              <a:t>Приобщение к истокам русской народной культуры</a:t>
            </a: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иллюстрации и тематические папки по темам «Как жили люди на Руси», «Предметы старины», « Из истории русского народного костюма», «Народные праздники и гулянья, «Народный календарь»,</a:t>
            </a:r>
          </a:p>
          <a:p>
            <a:pPr lvl="0"/>
            <a:r>
              <a:rPr lang="ru-RU" dirty="0" smtClean="0"/>
              <a:t>предметы старины, </a:t>
            </a:r>
          </a:p>
          <a:p>
            <a:pPr lvl="0"/>
            <a:r>
              <a:rPr lang="ru-RU" dirty="0" smtClean="0"/>
              <a:t>русские игрушки, предметы народного декоративно – прикладного искусства, ,</a:t>
            </a:r>
          </a:p>
          <a:p>
            <a:pPr lvl="0"/>
            <a:r>
              <a:rPr lang="ru-RU" dirty="0" smtClean="0"/>
              <a:t>куклы в национальных костюмах,</a:t>
            </a:r>
          </a:p>
          <a:p>
            <a:pPr lvl="0"/>
            <a:r>
              <a:rPr lang="ru-RU" dirty="0" smtClean="0"/>
              <a:t>дидактические игры по теме.</a:t>
            </a:r>
          </a:p>
          <a:p>
            <a:pPr lvl="0">
              <a:buNone/>
            </a:pPr>
            <a:r>
              <a:rPr lang="ru-RU" b="1" dirty="0" smtClean="0"/>
              <a:t>Духовно – нравственное воспитание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материал, дающий детям первоначальное представление о православии.</a:t>
            </a:r>
          </a:p>
          <a:p>
            <a:pPr lvl="0">
              <a:buNone/>
            </a:pPr>
            <a:r>
              <a:rPr lang="ru-RU" b="1" dirty="0" smtClean="0"/>
              <a:t>Художественная литература по фольклору</a:t>
            </a:r>
            <a:endParaRPr lang="ru-RU" dirty="0" smtClean="0"/>
          </a:p>
          <a:p>
            <a:pPr lvl="0"/>
            <a:r>
              <a:rPr lang="ru-RU" dirty="0" smtClean="0"/>
              <a:t>сказки, </a:t>
            </a:r>
          </a:p>
          <a:p>
            <a:pPr lvl="0"/>
            <a:r>
              <a:rPr lang="ru-RU" dirty="0" smtClean="0"/>
              <a:t>былины,</a:t>
            </a:r>
          </a:p>
          <a:p>
            <a:pPr lvl="0"/>
            <a:r>
              <a:rPr lang="ru-RU" dirty="0" smtClean="0"/>
              <a:t>предания</a:t>
            </a:r>
          </a:p>
          <a:p>
            <a:pPr lvl="0">
              <a:buNone/>
            </a:pPr>
            <a:r>
              <a:rPr lang="ru-RU" b="1" dirty="0" smtClean="0"/>
              <a:t>Великие соотечественники:</a:t>
            </a:r>
            <a:endParaRPr lang="ru-RU" dirty="0" smtClean="0"/>
          </a:p>
          <a:p>
            <a:pPr lvl="0"/>
            <a:r>
              <a:rPr lang="ru-RU" dirty="0" smtClean="0"/>
              <a:t>портреты, </a:t>
            </a:r>
          </a:p>
          <a:p>
            <a:pPr lvl="0"/>
            <a:r>
              <a:rPr lang="ru-RU" dirty="0" smtClean="0"/>
              <a:t>художественная литература , рассказывающая о великих соотечественниках, прославлявших Россию.</a:t>
            </a:r>
          </a:p>
          <a:p>
            <a:pPr lvl="0">
              <a:buNone/>
            </a:pPr>
            <a:r>
              <a:rPr lang="ru-RU" b="1" dirty="0" smtClean="0"/>
              <a:t>Наша планета земля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глобус, </a:t>
            </a:r>
          </a:p>
          <a:p>
            <a:pPr lvl="0"/>
            <a:r>
              <a:rPr lang="ru-RU" dirty="0" smtClean="0"/>
              <a:t>детская карта мира. </a:t>
            </a:r>
          </a:p>
          <a:p>
            <a:pPr lvl="0"/>
            <a:r>
              <a:rPr lang="ru-RU" dirty="0" smtClean="0"/>
              <a:t>Художественная литература, </a:t>
            </a:r>
          </a:p>
          <a:p>
            <a:pPr lvl="0"/>
            <a:r>
              <a:rPr lang="ru-RU" dirty="0" smtClean="0"/>
              <a:t>иллюстрации, </a:t>
            </a:r>
          </a:p>
          <a:p>
            <a:pPr lvl="0"/>
            <a:r>
              <a:rPr lang="ru-RU" dirty="0" smtClean="0"/>
              <a:t>тематические папки, рассказывающие о жизни людей в других странах мира, их обычаях, традициях , профессиях, характерных для той или иной страны</a:t>
            </a:r>
            <a:endParaRPr lang="ru-RU" dirty="0"/>
          </a:p>
        </p:txBody>
      </p:sp>
      <p:pic>
        <p:nvPicPr>
          <p:cNvPr id="4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357158" y="0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сения\Desktop\фото патр.уголок\1412201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00666" cy="1500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17" descr="C:\Users\Ксения\Desktop\декада семьи\20171120_16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500438"/>
            <a:ext cx="2071702" cy="1553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4" name="Picture 6" descr="C:\Users\Ксения\Desktop\фото патр.уголок\050320152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290"/>
            <a:ext cx="2000264" cy="14998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5" name="Picture 7" descr="C:\Users\Ксения\Desktop\фото патр.уголок\050520174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873966"/>
            <a:ext cx="2000264" cy="14998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6" name="Picture 8" descr="C:\Users\Ксения\Desktop\фото патр.уголок\080520152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214950"/>
            <a:ext cx="2068538" cy="15510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7" name="Picture 9" descr="C:\Users\Ксения\Desktop\фото патр.уголок\140420152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14290"/>
            <a:ext cx="1571636" cy="20959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8" name="Picture 10" descr="C:\Users\Ксения\Desktop\фото патр.уголок\140420152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857364"/>
            <a:ext cx="2046235" cy="15343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59" name="Picture 11" descr="C:\Users\Ксения\Desktop\фото патр.уголок\240420174368.jpg"/>
          <p:cNvPicPr>
            <a:picLocks noChangeAspect="1" noChangeArrowheads="1"/>
          </p:cNvPicPr>
          <p:nvPr/>
        </p:nvPicPr>
        <p:blipFill>
          <a:blip r:embed="rId9" cstate="print"/>
          <a:srcRect l="10487" t="9323"/>
          <a:stretch>
            <a:fillRect/>
          </a:stretch>
        </p:blipFill>
        <p:spPr bwMode="auto">
          <a:xfrm>
            <a:off x="285720" y="3571875"/>
            <a:ext cx="2000264" cy="15193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0" name="Picture 12" descr="C:\Users\Ксения\Desktop\фото патр.уголок\2204201415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214290"/>
            <a:ext cx="1607032" cy="21431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1" name="Picture 13" descr="C:\Users\Ксения\Desktop\фото патр.уголок\2304201415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232820"/>
            <a:ext cx="1976834" cy="14823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2" name="Picture 14" descr="C:\Users\Ксения\Desktop\фото патр.уголок\3103201521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4429132"/>
            <a:ext cx="1643074" cy="219120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3" name="Picture 15" descr="C:\Users\Ксения\Desktop\фото патр.уголок\DSC00069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2571744"/>
            <a:ext cx="2000263" cy="1500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4" name="Picture 16" descr="C:\Users\Ксения\Desktop\фото патр.уголок\Рисунок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2571744"/>
            <a:ext cx="1997857" cy="15111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7667" name="Picture 19" descr="C:\Users\Ксения\Desktop\фото патр.уголок\20160708_17202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22034" y="4357694"/>
            <a:ext cx="1678792" cy="22383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datas/obschestvoznanie/Vybory-v-2011-godu/0095-095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ЗАДАЧИ ВОСПИТАТЕЛЯ В РАЗВИТИИ ПАТРИОТИЗМА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Воспитать толерантное отношение к другим народам и людям различных национальностей;</a:t>
            </a:r>
          </a:p>
          <a:p>
            <a:endParaRPr lang="ru-RU" sz="1800" dirty="0" smtClean="0"/>
          </a:p>
          <a:p>
            <a:r>
              <a:rPr lang="ru-RU" sz="1800" dirty="0" smtClean="0"/>
              <a:t>Сформировать духовно-нравственное отношение ребенка к семье, стране, природе родного края;</a:t>
            </a:r>
          </a:p>
          <a:p>
            <a:endParaRPr lang="ru-RU" sz="1800" dirty="0" smtClean="0"/>
          </a:p>
          <a:p>
            <a:r>
              <a:rPr lang="ru-RU" sz="1800" dirty="0" smtClean="0"/>
              <a:t>Воспитать у дошкольника чувство собственного достоинства. 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Развитие у дошкольников чувств патриотизма,</a:t>
            </a:r>
          </a:p>
          <a:p>
            <a:pPr>
              <a:buNone/>
            </a:pPr>
            <a:r>
              <a:rPr lang="ru-RU" sz="1800" dirty="0" smtClean="0"/>
              <a:t> гражданственности может быть</a:t>
            </a:r>
          </a:p>
          <a:p>
            <a:pPr>
              <a:buNone/>
            </a:pPr>
            <a:r>
              <a:rPr lang="ru-RU" sz="1800" dirty="0" smtClean="0"/>
              <a:t>успешным только в том случае,</a:t>
            </a:r>
          </a:p>
          <a:p>
            <a:pPr>
              <a:buNone/>
            </a:pPr>
            <a:r>
              <a:rPr lang="ru-RU" sz="1800" dirty="0" smtClean="0"/>
              <a:t> если воспитатель  будет хорошо знать</a:t>
            </a:r>
          </a:p>
          <a:p>
            <a:pPr>
              <a:buNone/>
            </a:pPr>
            <a:r>
              <a:rPr lang="ru-RU" sz="1800" dirty="0" smtClean="0"/>
              <a:t> историю своего города, страны</a:t>
            </a:r>
          </a:p>
          <a:p>
            <a:pPr>
              <a:buNone/>
            </a:pPr>
            <a:r>
              <a:rPr lang="ru-RU" sz="1800" dirty="0" smtClean="0"/>
              <a:t> и сможет донести эти знания до ребенка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Ксения\Desktop\фото патр.уголок\поздравляем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306758" cy="24795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357158" y="285728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85728"/>
            <a:ext cx="8858312" cy="9286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rgbClr val="0070C0"/>
                </a:solidFill>
              </a:rPr>
              <a:t>ЦЕЛИ СОЗДАНИЯ ПАТРИОТИЧЕСКОГО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857520"/>
          </a:xfrm>
        </p:spPr>
        <p:txBody>
          <a:bodyPr/>
          <a:lstStyle/>
          <a:p>
            <a:r>
              <a:rPr lang="ru-RU" sz="1800" dirty="0" smtClean="0"/>
              <a:t>ознакомление детей с историей родного города, </a:t>
            </a:r>
          </a:p>
          <a:p>
            <a:r>
              <a:rPr lang="ru-RU" sz="1800" dirty="0" smtClean="0"/>
              <a:t>с государственными символами страны, </a:t>
            </a:r>
          </a:p>
          <a:p>
            <a:r>
              <a:rPr lang="ru-RU" sz="1800" dirty="0" smtClean="0"/>
              <a:t>с русскими народными промыслами, </a:t>
            </a:r>
          </a:p>
          <a:p>
            <a:endParaRPr lang="ru-RU" dirty="0"/>
          </a:p>
        </p:txBody>
      </p:sp>
      <p:pic>
        <p:nvPicPr>
          <p:cNvPr id="4" name="Picture 2" descr="C:\Users\Ксения\Desktop\фото патр.уголок\поздравляем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357694"/>
            <a:ext cx="3116218" cy="23366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4" name="Picture 2" descr="C:\Users\Ксения\Desktop\фото патр.уголок\DSCN1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14488"/>
            <a:ext cx="3238523" cy="24288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5" name="Picture 3" descr="C:\Users\Ксения\Desktop\фото патр.уголок\210220174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3286148" cy="24641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7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5"/>
          <a:srcRect l="4688" t="5078" r="78906" b="79688"/>
          <a:stretch>
            <a:fillRect/>
          </a:stretch>
        </p:blipFill>
        <p:spPr bwMode="auto">
          <a:xfrm>
            <a:off x="214282" y="0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ОБРАЗОВАТЕЛЬНЫЕ МАТЕРИАЛЫ ПАТРИОТИЧЕСКОГО УГОЛКА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Социально-нравственное воспитание </a:t>
            </a:r>
            <a:r>
              <a:rPr lang="ru-RU" dirty="0" smtClean="0"/>
              <a:t>(семья, семейные традиции и праздники, ближайшее окружение, генеалогическое древо, взаимодействие со сверстниками, родной дом, детский сад).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Ознакомление с малой Родиной </a:t>
            </a:r>
            <a:r>
              <a:rPr lang="ru-RU" dirty="0" smtClean="0"/>
              <a:t>(родной город (село) и его улицы, природа, транспорт, архитектура, достопримечательности родного города, символика и гимн, люди города, стихи и рассказы о город(селе).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Приобщение к народной культуре </a:t>
            </a:r>
            <a:r>
              <a:rPr lang="ru-RU" dirty="0" smtClean="0"/>
              <a:t>(русские игрушки, предметы старины, изделия декоративно-прикладное искусства, русская -народная изба, национальные костюмы, народные праздники, древняя Русь, фольклор).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Ознакомление с Родным краем </a:t>
            </a:r>
            <a:r>
              <a:rPr lang="ru-RU" dirty="0" smtClean="0"/>
              <a:t>(символика, животный и растительный мир, достопримечательности, исторические особенности).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Ознакомление с Родной страной </a:t>
            </a:r>
            <a:r>
              <a:rPr lang="ru-RU" dirty="0" smtClean="0"/>
              <a:t>(символика, гимн, карта страны, животный и растительный мир, промышленность и сельское хозяйство, национальные праздники и обычаи, достопримечательности, Великая отечественная война). </a:t>
            </a:r>
          </a:p>
          <a:p>
            <a:r>
              <a:rPr lang="ru-RU" b="1" dirty="0" smtClean="0"/>
              <a:t>Наша планета Земля </a:t>
            </a:r>
            <a:r>
              <a:rPr lang="ru-RU" dirty="0" smtClean="0"/>
              <a:t>(модель земного шара, национальности) </a:t>
            </a:r>
          </a:p>
          <a:p>
            <a:endParaRPr lang="ru-RU" dirty="0"/>
          </a:p>
        </p:txBody>
      </p:sp>
      <p:pic>
        <p:nvPicPr>
          <p:cNvPr id="5122" name="Picture 2" descr="C:\Users\Ксения\Desktop\фото патр.уголок\08052014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355410"/>
            <a:ext cx="1857388" cy="13927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3" name="Picture 3" descr="C:\Users\Ксения\Desktop\фото патр.уголок\170620163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357826"/>
            <a:ext cx="1857388" cy="13927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5" name="Picture 5" descr="C:\Users\Ксения\Desktop\фото патр.уголок\080520152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357826"/>
            <a:ext cx="1810126" cy="13573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126" name="Picture 6" descr="C:\Users\Ксения\Desktop\фото патр.уголок\29032013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5357826"/>
            <a:ext cx="1808147" cy="13558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8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6"/>
          <a:srcRect l="4688" t="5078" r="78906" b="79688"/>
          <a:stretch>
            <a:fillRect/>
          </a:stretch>
        </p:blipFill>
        <p:spPr bwMode="auto">
          <a:xfrm>
            <a:off x="571472" y="357166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ПРИНЦИПЫ ОРГАНИЗАЦИИ ПАТРИОТИЧЕСКОГО УГОЛКА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информативность</a:t>
            </a:r>
            <a:r>
              <a:rPr lang="ru-RU" sz="1800" dirty="0" smtClean="0"/>
              <a:t> (наличие и многообразие дидактического и информационного материала).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стабильность и динамичность </a:t>
            </a:r>
            <a:r>
              <a:rPr lang="ru-RU" sz="1800" dirty="0" smtClean="0"/>
              <a:t>(создание уголка на длительный срок, с регулярно вносимыми изменениями, в зависимости от возрастных особенностей детей, периода обучения).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открытость</a:t>
            </a:r>
            <a:r>
              <a:rPr lang="ru-RU" sz="1800" dirty="0" smtClean="0"/>
              <a:t> (возможность добавлять необходимые элементы, а так же убирать ненужные).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вариативность</a:t>
            </a:r>
            <a:r>
              <a:rPr lang="ru-RU" sz="1800" dirty="0" smtClean="0"/>
              <a:t> (совмещение нескольких блоков по патриотическому воспитанию в одной зоне).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/>
              <a:t>интеграция</a:t>
            </a:r>
            <a:r>
              <a:rPr lang="ru-RU" sz="1800" dirty="0" smtClean="0"/>
              <a:t> (возможность использования</a:t>
            </a:r>
          </a:p>
          <a:p>
            <a:pPr>
              <a:buNone/>
            </a:pPr>
            <a:r>
              <a:rPr lang="ru-RU" sz="1800" dirty="0" smtClean="0"/>
              <a:t> материала во время образовательной деятельности</a:t>
            </a:r>
          </a:p>
          <a:p>
            <a:pPr>
              <a:buNone/>
            </a:pPr>
            <a:r>
              <a:rPr lang="ru-RU" sz="1800" dirty="0" smtClean="0"/>
              <a:t>в других областях).  </a:t>
            </a:r>
          </a:p>
          <a:p>
            <a:endParaRPr lang="ru-RU" dirty="0"/>
          </a:p>
        </p:txBody>
      </p:sp>
      <p:pic>
        <p:nvPicPr>
          <p:cNvPr id="4099" name="Picture 3" descr="C:\Users\Ксения\Desktop\фото патр.уголок\6f8d91992af76d981f79dca99ff836a8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331" y="4221088"/>
            <a:ext cx="3219454" cy="241459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571472" y="357166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0070C0"/>
                </a:solidFill>
              </a:rPr>
              <a:t>КРИТЕРИИ ОЦЕНКИ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ПАТРИОТИЧЕСКИХ УГОЛКОВ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Логика размещения материала</a:t>
            </a:r>
          </a:p>
          <a:p>
            <a:r>
              <a:rPr lang="ru-RU" sz="1800" dirty="0" smtClean="0"/>
              <a:t> Эстетичность оформления</a:t>
            </a:r>
          </a:p>
          <a:p>
            <a:r>
              <a:rPr lang="ru-RU" sz="1800" dirty="0" smtClean="0"/>
              <a:t> Наполняемость учебным и  демонстрационным материалом (пособия, иллюстрации, игры, коллекции картинок или открыток)</a:t>
            </a:r>
          </a:p>
          <a:p>
            <a:r>
              <a:rPr lang="ru-RU" sz="1800" dirty="0" smtClean="0"/>
              <a:t> Соответствие материала возрасту детей</a:t>
            </a:r>
          </a:p>
          <a:p>
            <a:r>
              <a:rPr lang="ru-RU" sz="1800" dirty="0" smtClean="0"/>
              <a:t>Творческий подход педагога в оформлении уголка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1" name="Picture 3" descr="C:\Users\Ксения\Desktop\фото патр.уголок\detsad-252483-1445911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552828" cy="26632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2292" name="Picture 4" descr="C:\Users\Ксения\Desktop\фото патр.уголок\DSC07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595679" cy="26967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4"/>
          <a:srcRect l="4688" t="5078" r="78906" b="79688"/>
          <a:stretch>
            <a:fillRect/>
          </a:stretch>
        </p:blipFill>
        <p:spPr bwMode="auto">
          <a:xfrm>
            <a:off x="357158" y="428604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Атрибуты патриотического уголка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07196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Фото или портрет президента России </a:t>
            </a:r>
            <a:r>
              <a:rPr lang="ru-RU" sz="1800" dirty="0" smtClean="0"/>
              <a:t>– размещается либо по центру уголка, либо слева.</a:t>
            </a:r>
          </a:p>
          <a:p>
            <a:r>
              <a:rPr lang="ru-RU" sz="1800" b="1" dirty="0" smtClean="0"/>
              <a:t>Гимн </a:t>
            </a:r>
            <a:r>
              <a:rPr lang="ru-RU" sz="1800" dirty="0" smtClean="0"/>
              <a:t>– символ нашей страны, представляет собой музыкально-поэтическое произведение. Обычно представляется в виде текстового варианта и вывешивается на стенде, также должна быть музыкальная версия для прослушивания.</a:t>
            </a:r>
          </a:p>
          <a:p>
            <a:r>
              <a:rPr lang="ru-RU" sz="1800" b="1" dirty="0" smtClean="0"/>
              <a:t>Герб</a:t>
            </a:r>
            <a:r>
              <a:rPr lang="ru-RU" sz="1800" dirty="0" smtClean="0"/>
              <a:t> – является государственным символом, представляет собой щит четырехугольной формы, на нем изображен коронованный двуглавый орел, держащий в лапах державу и скипетр. На груди орла – изображение Георгия Победоносца, убивающего змея.</a:t>
            </a:r>
          </a:p>
          <a:p>
            <a:r>
              <a:rPr lang="ru-RU" sz="1800" b="1" dirty="0" smtClean="0"/>
              <a:t>Флаг России </a:t>
            </a:r>
            <a:r>
              <a:rPr lang="ru-RU" sz="1800" dirty="0" smtClean="0"/>
              <a:t>– полотно ткани, которое имеет прямоугольную форму и состоит из трех полос различных цветов: белой – означает чистоту и мир; синий – символ постоянства и веры; красный – энергия, сила</a:t>
            </a:r>
          </a:p>
          <a:p>
            <a:pPr marL="0" indent="0">
              <a:buNone/>
            </a:pPr>
            <a:r>
              <a:rPr lang="ru-RU" sz="1800" dirty="0" smtClean="0"/>
              <a:t>       и кровь, которая была пролита в борьбе за Родину.</a:t>
            </a:r>
          </a:p>
          <a:p>
            <a:pPr marL="0" indent="0">
              <a:buNone/>
            </a:pPr>
            <a:r>
              <a:rPr lang="ru-RU" sz="1800" dirty="0" smtClean="0"/>
              <a:t>В уголке флаг может быть представлен в виде полотна </a:t>
            </a:r>
          </a:p>
          <a:p>
            <a:pPr marL="0" indent="0">
              <a:buNone/>
            </a:pPr>
            <a:r>
              <a:rPr lang="ru-RU" sz="1800" dirty="0" smtClean="0"/>
              <a:t>большого размера, закрепленного на стене или как флаг</a:t>
            </a:r>
          </a:p>
          <a:p>
            <a:pPr marL="0" indent="0">
              <a:buNone/>
            </a:pPr>
            <a:r>
              <a:rPr lang="ru-RU" sz="1800" dirty="0" smtClean="0"/>
              <a:t>маленького размера, стоящий на подставке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3314" name="Picture 2" descr="http://www.xn--80aa3aceqsccd5e0a3d.xn--p1ai/pl-21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2790742" cy="16430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3"/>
          <a:srcRect l="4688" t="5078" r="78906" b="79688"/>
          <a:stretch>
            <a:fillRect/>
          </a:stretch>
        </p:blipFill>
        <p:spPr bwMode="auto">
          <a:xfrm>
            <a:off x="500034" y="285728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МЛАДШИЙ ДОШКОЛЬНЫЙ ВОЗРАСТ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532" y="1015416"/>
            <a:ext cx="8229600" cy="450059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b="1" dirty="0" smtClean="0"/>
              <a:t>Взрослые люди </a:t>
            </a:r>
            <a:r>
              <a:rPr lang="ru-RU" sz="2900" dirty="0" smtClean="0"/>
              <a:t>– родовые характеристики, профессии, действия, внешний вид - иллюстрации, тематические папки, дидактические игры;</a:t>
            </a:r>
          </a:p>
          <a:p>
            <a:pPr lvl="0"/>
            <a:r>
              <a:rPr lang="ru-RU" sz="2900" b="1" dirty="0" smtClean="0"/>
              <a:t>Семья</a:t>
            </a:r>
            <a:r>
              <a:rPr lang="ru-RU" sz="2900" dirty="0" smtClean="0"/>
              <a:t>- подбор иллюстраций, тематических папок, изображающих семью, членов семьи в отдельности показывающих взаимоотношения членов семьи- заботливое отношение, совместные действия;</a:t>
            </a:r>
          </a:p>
          <a:p>
            <a:pPr lvl="0"/>
            <a:r>
              <a:rPr lang="ru-RU" sz="2900" b="1" dirty="0" smtClean="0"/>
              <a:t>Дом, в котором ты живешь</a:t>
            </a:r>
            <a:r>
              <a:rPr lang="ru-RU" sz="2900" dirty="0" smtClean="0"/>
              <a:t> - фотографии, иллюстрации разных архитектурных строений, различающихся по размеру, внешнему виду, материалу, назначению;</a:t>
            </a:r>
          </a:p>
          <a:p>
            <a:pPr lvl="0"/>
            <a:r>
              <a:rPr lang="ru-RU" sz="2900" b="1" dirty="0" smtClean="0"/>
              <a:t>Ребенок и сверстники </a:t>
            </a:r>
            <a:r>
              <a:rPr lang="ru-RU" sz="2900" dirty="0" smtClean="0"/>
              <a:t>– подбор иллюстраций, тематические папки о детях- девочки, мальчики, игры детей, дети в разных ситуациях, дети трудятся, занимаются и т.д.;</a:t>
            </a:r>
          </a:p>
          <a:p>
            <a:pPr lvl="0"/>
            <a:r>
              <a:rPr lang="ru-RU" sz="2900" b="1" dirty="0" smtClean="0"/>
              <a:t>Эмоциональные состояния - </a:t>
            </a:r>
            <a:r>
              <a:rPr lang="ru-RU" sz="2900" dirty="0" smtClean="0"/>
              <a:t>тематические папки, иллюстрации, иллюстрации, показывающие различные эмоциональные состояния взрослых и детей;</a:t>
            </a:r>
          </a:p>
          <a:p>
            <a:pPr lvl="0"/>
            <a:r>
              <a:rPr lang="ru-RU" sz="2900" b="1" dirty="0" smtClean="0"/>
              <a:t>Поведение детей </a:t>
            </a:r>
            <a:r>
              <a:rPr lang="ru-RU" sz="2900" dirty="0" smtClean="0"/>
              <a:t>– тематические папки, иллюстрации, дидактические игры, книги, рассказывающие о правилах поведения детей в общественных местах, иллюстрации по типу» Хорошо– плохо » так можно делать, а так нельзя», этикет.</a:t>
            </a:r>
          </a:p>
          <a:p>
            <a:endParaRPr lang="ru-RU" dirty="0"/>
          </a:p>
        </p:txBody>
      </p:sp>
      <p:pic>
        <p:nvPicPr>
          <p:cNvPr id="8" name="Picture 2" descr="C:\Users\Ксения\Desktop\фото патр.уголок\DSC0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1714512" cy="141819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" name="Picture 3" descr="C:\Users\Ксения\Desktop\фото патр.уголок\SAM_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286388"/>
            <a:ext cx="1905013" cy="14287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270" name="Picture 6" descr="C:\Users\Ксения\Desktop\фото патр.уголок\SAM_6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286388"/>
            <a:ext cx="1904984" cy="14287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2" name="Picture 5" descr="C:\Users\Ксения\Desktop\фото патр.уголок\SAM_6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286388"/>
            <a:ext cx="2151096" cy="14339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9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6"/>
          <a:srcRect l="4688" t="5078" r="78906" b="79688"/>
          <a:stretch>
            <a:fillRect/>
          </a:stretch>
        </p:blipFill>
        <p:spPr bwMode="auto">
          <a:xfrm>
            <a:off x="357158" y="285728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5721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sz="2900" b="1" dirty="0" smtClean="0"/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Материал для знакомства детей с «малой родиной»</a:t>
            </a:r>
            <a:endParaRPr lang="ru-RU" sz="2900" dirty="0" smtClean="0">
              <a:solidFill>
                <a:srgbClr val="0070C0"/>
              </a:solidFill>
            </a:endParaRPr>
          </a:p>
          <a:p>
            <a:pPr lvl="0"/>
            <a:r>
              <a:rPr lang="ru-RU" sz="2900" dirty="0" smtClean="0"/>
              <a:t>фотоматериалы, иллюстрации, </a:t>
            </a:r>
          </a:p>
          <a:p>
            <a:pPr lvl="0"/>
            <a:r>
              <a:rPr lang="ru-RU" sz="2900" dirty="0" smtClean="0"/>
              <a:t>подбор открыток, альбомов, тематических папок,</a:t>
            </a:r>
          </a:p>
          <a:p>
            <a:pPr lvl="0"/>
            <a:r>
              <a:rPr lang="ru-RU" sz="2900" dirty="0" smtClean="0"/>
              <a:t>различные макеты- группы, детского сада, улицы или</a:t>
            </a:r>
          </a:p>
          <a:p>
            <a:pPr lvl="0">
              <a:buNone/>
            </a:pPr>
            <a:r>
              <a:rPr lang="ru-RU" sz="2900" dirty="0" smtClean="0"/>
              <a:t> микрорайона, на котором расположен детский сад.</a:t>
            </a:r>
          </a:p>
          <a:p>
            <a:pPr lvl="0">
              <a:buNone/>
            </a:pPr>
            <a:endParaRPr lang="ru-RU" sz="2900" b="1" dirty="0" smtClean="0"/>
          </a:p>
          <a:p>
            <a:pPr lvl="0"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Материал по приобщению детей истокам русской народной культуры</a:t>
            </a:r>
            <a:r>
              <a:rPr lang="ru-RU" sz="2900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ru-RU" sz="2900" dirty="0" smtClean="0"/>
              <a:t>предметы старины, </a:t>
            </a:r>
          </a:p>
          <a:p>
            <a:pPr lvl="0"/>
            <a:r>
              <a:rPr lang="ru-RU" sz="2900" dirty="0" smtClean="0"/>
              <a:t>русские игрушки( различные куклы-закрутки из соломы, ткани разных видов, ниток, кожи и т.д.; куклы из деревянных чурбаков, обереги),</a:t>
            </a:r>
          </a:p>
          <a:p>
            <a:pPr lvl="0"/>
            <a:r>
              <a:rPr lang="ru-RU" sz="2900" dirty="0" smtClean="0"/>
              <a:t>предметы народного декоративно – прикладного искусства ( матрешки, дымковские игрушки, городецкая роспись, гжель, хохлома, вышивка. Работа по дереву и пр.) </a:t>
            </a:r>
          </a:p>
          <a:p>
            <a:pPr lvl="0"/>
            <a:r>
              <a:rPr lang="ru-RU" sz="2900" dirty="0" smtClean="0"/>
              <a:t>куклы в национальных костюмах.</a:t>
            </a:r>
          </a:p>
          <a:p>
            <a:pPr lvl="0"/>
            <a:endParaRPr lang="ru-RU" sz="2900" dirty="0" smtClean="0"/>
          </a:p>
          <a:p>
            <a:pPr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Художественная литература по фольклору</a:t>
            </a:r>
            <a:endParaRPr lang="ru-RU" sz="2900" dirty="0" smtClean="0">
              <a:solidFill>
                <a:srgbClr val="0070C0"/>
              </a:solidFill>
            </a:endParaRPr>
          </a:p>
          <a:p>
            <a:pPr lvl="0"/>
            <a:r>
              <a:rPr lang="ru-RU" sz="2900" dirty="0" smtClean="0"/>
              <a:t>песни, </a:t>
            </a:r>
          </a:p>
          <a:p>
            <a:pPr lvl="0"/>
            <a:r>
              <a:rPr lang="ru-RU" sz="2900" dirty="0" err="1" smtClean="0"/>
              <a:t>потешки</a:t>
            </a:r>
            <a:r>
              <a:rPr lang="ru-RU" sz="2900" dirty="0" smtClean="0"/>
              <a:t>, сказки </a:t>
            </a:r>
            <a:endParaRPr lang="ru-RU" sz="2900" dirty="0"/>
          </a:p>
        </p:txBody>
      </p:sp>
      <p:pic>
        <p:nvPicPr>
          <p:cNvPr id="8" name="Picture 11" descr="C:\Users\Ксения\Desktop\фото патр.уголок\2711201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2688137" cy="2016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Picture 15" descr="C:\Users\Ксения\Desktop\фото патр.уголок\09042015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14644" cy="20355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s020.radikal.ru/i700/1410/fb/7f473488efca.jpg"/>
          <p:cNvPicPr>
            <a:picLocks noChangeAspect="1" noChangeArrowheads="1"/>
          </p:cNvPicPr>
          <p:nvPr/>
        </p:nvPicPr>
        <p:blipFill>
          <a:blip r:embed="rId4"/>
          <a:srcRect l="4688" t="5078" r="78906" b="79688"/>
          <a:stretch>
            <a:fillRect/>
          </a:stretch>
        </p:blipFill>
        <p:spPr bwMode="auto">
          <a:xfrm>
            <a:off x="428596" y="142852"/>
            <a:ext cx="785818" cy="72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945</Words>
  <Application>Microsoft Office PowerPoint</Application>
  <PresentationFormat>Экран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Содержание уголка патриотического воспитания – путь к формированию полноценного гражданина своей страны (система работы) </vt:lpstr>
      <vt:lpstr>ЗАДАЧИ ВОСПИТАТЕЛЯ В РАЗВИТИИ ПАТРИОТИЗМА</vt:lpstr>
      <vt:lpstr>      ЦЕЛИ СОЗДАНИЯ ПАТРИОТИЧЕСКОГО УГОЛКА </vt:lpstr>
      <vt:lpstr> ОБРАЗОВАТЕЛЬНЫЕ МАТЕРИАЛЫ ПАТРИОТИЧЕСКОГО УГОЛКА </vt:lpstr>
      <vt:lpstr> ПРИНЦИПЫ ОРГАНИЗАЦИИ ПАТРИОТИЧЕСКОГО УГОЛКА </vt:lpstr>
      <vt:lpstr>  КРИТЕРИИ ОЦЕНКИ  ПАТРИОТИЧЕСКИХ УГОЛКОВ</vt:lpstr>
      <vt:lpstr>Атрибуты патриотического уголка </vt:lpstr>
      <vt:lpstr>МЛАДШИЙ ДОШКОЛЬНЫЙ ВОЗРАСТ </vt:lpstr>
      <vt:lpstr>Слайд 9</vt:lpstr>
      <vt:lpstr>СРЕДНИЙ ДОШКОЛЬНЫЙ ВОЗРАСТ </vt:lpstr>
      <vt:lpstr>СТАРШИЙ ДОШКОЛЬНЫЙ ВОЗРАСТ 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29</cp:revision>
  <dcterms:created xsi:type="dcterms:W3CDTF">2017-11-26T07:37:57Z</dcterms:created>
  <dcterms:modified xsi:type="dcterms:W3CDTF">2017-11-29T17:49:13Z</dcterms:modified>
</cp:coreProperties>
</file>