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79" r:id="rId8"/>
    <p:sldId id="280" r:id="rId9"/>
    <p:sldId id="263" r:id="rId10"/>
    <p:sldId id="265" r:id="rId11"/>
    <p:sldId id="270" r:id="rId12"/>
    <p:sldId id="269" r:id="rId13"/>
    <p:sldId id="273" r:id="rId14"/>
    <p:sldId id="27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A857-05DD-405B-9AA3-EFB2DE57C8A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E99-2BA6-4698-9EBD-7EB2C9BD6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Игры, направленные на социально-коммуникативное развитие старших дошкольников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89" name="Picture 1" descr="C:\Users\Ксения\Desktop\стар.гр\20190226_093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420889"/>
            <a:ext cx="3714744" cy="27860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17" y="5187525"/>
            <a:ext cx="3395766" cy="126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572032" cy="50720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/>
                </a:solidFill>
              </a:rPr>
              <a:t>      Руки знакомятся,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         руки ссорятся,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       руки мирятся</a:t>
            </a: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1400" dirty="0" smtClean="0"/>
              <a:t>Цель: </a:t>
            </a:r>
            <a:br>
              <a:rPr lang="ru-RU" sz="1400" dirty="0" smtClean="0"/>
            </a:br>
            <a:r>
              <a:rPr lang="ru-RU" sz="1400" dirty="0" smtClean="0"/>
              <a:t>Развить умения выражать свои чувства и понимать чувства другого человека.</a:t>
            </a:r>
            <a:br>
              <a:rPr lang="ru-RU" sz="1400" dirty="0" smtClean="0"/>
            </a:br>
            <a:r>
              <a:rPr lang="ru-RU" sz="1400" dirty="0" smtClean="0"/>
              <a:t>Игра выполняется в парах с закрытыми глазами, дети сидят напротив друг друга на расстоянии вытянутой руки. </a:t>
            </a:r>
            <a:br>
              <a:rPr lang="ru-RU" sz="1400" dirty="0" smtClean="0"/>
            </a:br>
            <a:r>
              <a:rPr lang="ru-RU" sz="1400" dirty="0" smtClean="0"/>
              <a:t>Воспитатель даёт задания: закройте глаза,</a:t>
            </a:r>
            <a:br>
              <a:rPr lang="ru-RU" sz="1400" dirty="0" smtClean="0"/>
            </a:br>
            <a:r>
              <a:rPr lang="ru-RU" sz="1400" dirty="0" smtClean="0"/>
              <a:t> протяните руки навстречу друг другу, познакомьтесь руками, постарайтесь получше  узнать своего соседа, опустите руки;  найдите руки соседа,  ваши руки ссорятся, опустите руки; ваши руки снова ищут друг друга, они хотят помириться, ваши руки мирятся, они просят прощения,  вы расстаётесь друзьями.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57166"/>
            <a:ext cx="4500562" cy="34290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Ксения\Desktop\20181224_1621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714752"/>
            <a:ext cx="4000529" cy="30003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429124" y="21429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Рассказ по кругу</a:t>
            </a: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1400" b="1" dirty="0" smtClean="0"/>
              <a:t> </a:t>
            </a:r>
            <a:r>
              <a:rPr lang="ru-RU" sz="1400" dirty="0" smtClean="0"/>
              <a:t>Цель:</a:t>
            </a:r>
            <a:br>
              <a:rPr lang="ru-RU" sz="1400" dirty="0" smtClean="0"/>
            </a:br>
            <a:r>
              <a:rPr lang="ru-RU" sz="1400" dirty="0" smtClean="0"/>
              <a:t> Развить умения вступать в процесс общения и ориентироваться в партнёрах и ситуациях общения.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001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Эта игра проста в организации проведения, поскольку не требует особой подготовки. Однако она очень эффективна для развития речевых умений детей, их воображения, фантазий, умений быстро ориентироваться в партнёрах и неизвестных ситуациях общения.</a:t>
            </a:r>
          </a:p>
          <a:p>
            <a:r>
              <a:rPr lang="ru-RU" sz="1400" dirty="0" smtClean="0"/>
              <a:t>Дети садятся в круг. Воспитатель начинает рассказ: “Сегодня выходной день и ...” его подхватывает следующий ребёнок. Рассказ продолжается по кругу.</a:t>
            </a:r>
          </a:p>
        </p:txBody>
      </p:sp>
      <p:pic>
        <p:nvPicPr>
          <p:cNvPr id="8" name="Picture 2" descr="C:\Users\Ксения\Desktop\20181221_1149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643446"/>
            <a:ext cx="2776339" cy="20822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Пойми меня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dirty="0" smtClean="0"/>
              <a:t>Цель: </a:t>
            </a:r>
            <a:br>
              <a:rPr lang="ru-RU" sz="1600" dirty="0" smtClean="0"/>
            </a:br>
            <a:r>
              <a:rPr lang="ru-RU" sz="1600" dirty="0" smtClean="0"/>
              <a:t>Снятие психоэмоционального напряжения.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757610" cy="1471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Детям предлагается поиграть в «мороженое». Вы – мороженое, вас только что достали из холодильника, оно твердое как камень, ваше тело ледяное. Но вот пригрело солнышко, мороженое стало таять. Ваше тело, ручки, ножки стали мягкими.</a:t>
            </a:r>
            <a:endParaRPr lang="ru-RU" sz="1400" dirty="0"/>
          </a:p>
        </p:txBody>
      </p:sp>
      <p:pic>
        <p:nvPicPr>
          <p:cNvPr id="1026" name="Picture 2" descr="C:\Users\Ксения\Desktop\20181224_1624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2089562" cy="27860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27" name="Picture 3" descr="C:\Users\Ксения\Desktop\20181224_162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579" y="3357562"/>
            <a:ext cx="2089561" cy="27860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29190" y="4000504"/>
            <a:ext cx="4143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Кулачок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+mj-lt"/>
              </a:rPr>
              <a:t>Цель: 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Способствует осознанию эффективных форм поведе­ния, смещению агрессии и мышечной релаксации.</a:t>
            </a:r>
            <a:endParaRPr lang="ru-RU" dirty="0">
              <a:latin typeface="+mj-lt"/>
            </a:endParaRPr>
          </a:p>
        </p:txBody>
      </p:sp>
      <p:pic>
        <p:nvPicPr>
          <p:cNvPr id="8" name="Picture 3" descr="C:\Users\Ксения\Desktop\20181224_1625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714355"/>
            <a:ext cx="2071702" cy="27622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9" name="Picture 2" descr="C:\Users\Ксения\Desktop\20181224_1625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38" y="714356"/>
            <a:ext cx="2089562" cy="27860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22256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Мое настроение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1400" dirty="0" smtClean="0"/>
              <a:t>Цель:</a:t>
            </a:r>
            <a:br>
              <a:rPr lang="ru-RU" sz="1400" dirty="0" smtClean="0"/>
            </a:br>
            <a:r>
              <a:rPr lang="ru-RU" sz="1400" dirty="0" smtClean="0"/>
              <a:t>Пособие для определения настроения детей на протяжении всего дня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Дети заходят в группу и выбирают смайлик соответствующие своему настроению.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406" y="2714620"/>
            <a:ext cx="4357718" cy="3500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357166"/>
            <a:ext cx="43577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Часы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00" dirty="0" smtClean="0">
                <a:latin typeface="+mj-lt"/>
              </a:rPr>
              <a:t>Цель: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 Снять </a:t>
            </a:r>
            <a:r>
              <a:rPr lang="ru-RU" sz="1400" dirty="0" err="1" smtClean="0">
                <a:latin typeface="+mj-lt"/>
              </a:rPr>
              <a:t>психоэмоциональное</a:t>
            </a:r>
            <a:r>
              <a:rPr lang="ru-RU" sz="1400" dirty="0" smtClean="0">
                <a:latin typeface="+mj-lt"/>
              </a:rPr>
              <a:t> напряжение через дыхательные техники, создание положительного эмоционального фона. </a:t>
            </a:r>
          </a:p>
          <a:p>
            <a:pPr algn="ctr"/>
            <a:r>
              <a:rPr lang="ru-RU" sz="1400" dirty="0" smtClean="0">
                <a:latin typeface="+mj-lt"/>
              </a:rPr>
              <a:t>Монотонные движения руками затормаживают отрицательные эмоции.</a:t>
            </a:r>
            <a:endParaRPr lang="ru-RU" dirty="0">
              <a:latin typeface="+mj-lt"/>
            </a:endParaRPr>
          </a:p>
        </p:txBody>
      </p:sp>
      <p:pic>
        <p:nvPicPr>
          <p:cNvPr id="8" name="Picture 2" descr="C:\Users\Ксения\Desktop\20181224_163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285233"/>
            <a:ext cx="4335447" cy="43584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6541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err="1" smtClean="0">
                <a:solidFill>
                  <a:schemeClr val="accent2"/>
                </a:solidFill>
              </a:rPr>
              <a:t>Усыплялки</a:t>
            </a:r>
            <a:r>
              <a:rPr lang="ru-RU" sz="3600" b="1" dirty="0" smtClean="0">
                <a:solidFill>
                  <a:schemeClr val="accent2"/>
                </a:solidFill>
              </a:rPr>
              <a:t>» для ладошек»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dirty="0" smtClean="0"/>
              <a:t>Цель:</a:t>
            </a:r>
            <a:br>
              <a:rPr lang="ru-RU" sz="1600" dirty="0" smtClean="0"/>
            </a:br>
            <a:r>
              <a:rPr lang="ru-RU" sz="1600" dirty="0" smtClean="0"/>
              <a:t> Подготовить ко сну, снять отрицательные эмоции и напряжение с рук.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5186370" cy="412592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  сидят на стульчиках, педагог проговаривает слова, сопровождая их движением.</a:t>
            </a:r>
          </a:p>
          <a:p>
            <a:r>
              <a:rPr lang="ru-RU" sz="1400" dirty="0" smtClean="0"/>
              <a:t>Устали наши ладошки, хотят отдохнуть немножко </a:t>
            </a:r>
            <a:r>
              <a:rPr lang="ru-RU" sz="1400" i="1" dirty="0" smtClean="0"/>
              <a:t>(показать ладони, несколько раз расслабленно встряхнуть ими).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Они собирали игрушки </a:t>
            </a:r>
            <a:r>
              <a:rPr lang="ru-RU" sz="1400" i="1" dirty="0" smtClean="0"/>
              <a:t>(показать как собирали невидимые игрушки).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мамой лепили плюшки </a:t>
            </a:r>
            <a:r>
              <a:rPr lang="ru-RU" sz="1400" i="1" dirty="0" smtClean="0"/>
              <a:t>(полепить из невидимого теста).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бабулей варили кашку </a:t>
            </a:r>
            <a:r>
              <a:rPr lang="ru-RU" sz="1400" i="1" dirty="0" smtClean="0"/>
              <a:t>(перемешивать невидимую кашку).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Рвали в саду ромашки </a:t>
            </a:r>
            <a:r>
              <a:rPr lang="ru-RU" sz="1400" i="1" dirty="0" smtClean="0"/>
              <a:t>(сорвать несколько раз).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Кидали хлебные крошки</a:t>
            </a:r>
            <a:br>
              <a:rPr lang="ru-RU" sz="1400" dirty="0" smtClean="0"/>
            </a:br>
            <a:r>
              <a:rPr lang="ru-RU" sz="1400" dirty="0" smtClean="0"/>
              <a:t>Воробушкам на дорожке </a:t>
            </a:r>
            <a:r>
              <a:rPr lang="ru-RU" sz="1400" i="1" dirty="0" smtClean="0"/>
              <a:t>(собирать пальцы горсткой, перебирая ими, кидая не видимые крошки).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Устал наши ладошки, </a:t>
            </a:r>
            <a:br>
              <a:rPr lang="ru-RU" sz="1400" dirty="0" smtClean="0"/>
            </a:br>
            <a:r>
              <a:rPr lang="ru-RU" sz="1400" dirty="0" smtClean="0"/>
              <a:t>Пускай отдохнут немножко </a:t>
            </a:r>
            <a:r>
              <a:rPr lang="ru-RU" sz="1400" i="1" dirty="0" smtClean="0"/>
              <a:t>(сложить ладони одну на другую, расслабить руки).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7170" name="Picture 2" descr="C:\Users\Ксения\Desktop\20181224_160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857364"/>
            <a:ext cx="3357586" cy="385762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pic>
        <p:nvPicPr>
          <p:cNvPr id="4" name="Picture 13" descr="C:\Users\Ксения\Desktop\фото средняя группа\20180516_093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480"/>
            <a:ext cx="7239051" cy="5429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2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pic>
        <p:nvPicPr>
          <p:cNvPr id="10244" name="Picture 4" descr="https://www.syl.ru/misc/i/ni/1/5/2/3/0/0/i/152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500042"/>
            <a:ext cx="3929090" cy="2811182"/>
          </a:xfrm>
          <a:prstGeom prst="rect">
            <a:avLst/>
          </a:prstGeom>
          <a:noFill/>
        </p:spPr>
      </p:pic>
      <p:pic>
        <p:nvPicPr>
          <p:cNvPr id="10246" name="Picture 6" descr="https://avatars.mds.yandex.net/get-pdb/966350/b24462f4-07ff-462c-950d-6dbfbf258597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42"/>
            <a:ext cx="4178769" cy="2754559"/>
          </a:xfrm>
          <a:prstGeom prst="rect">
            <a:avLst/>
          </a:prstGeom>
          <a:noFill/>
        </p:spPr>
      </p:pic>
      <p:pic>
        <p:nvPicPr>
          <p:cNvPr id="10250" name="Picture 10" descr="https://lucky-women.ru/wp-content/uploads/2018/02/shutterstock_331339556-1024x10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571876"/>
            <a:ext cx="3059103" cy="3059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Социально – коммуникативное развитие дошкольника в соответствии с ФГОС ДО предусматривает  </a:t>
            </a:r>
            <a:r>
              <a:rPr lang="ru-RU" sz="3600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201060" cy="46434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•  </a:t>
            </a:r>
            <a:r>
              <a:rPr lang="ru-RU" sz="2800" dirty="0" smtClean="0">
                <a:solidFill>
                  <a:schemeClr val="tx1"/>
                </a:solidFill>
              </a:rPr>
              <a:t>Усвоение </a:t>
            </a:r>
            <a:r>
              <a:rPr lang="ru-RU" sz="2800" dirty="0">
                <a:solidFill>
                  <a:schemeClr val="tx1"/>
                </a:solidFill>
              </a:rPr>
              <a:t>норм, принятых в обществе, включая моральные и нравственные  ценности;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•Развитие </a:t>
            </a:r>
            <a:r>
              <a:rPr lang="ru-RU" sz="2800" dirty="0">
                <a:solidFill>
                  <a:schemeClr val="tx1"/>
                </a:solidFill>
              </a:rPr>
              <a:t>общения и взаимодействия ребёнка со взрослыми и  сверстниками; становление  самостоятельности, целенаправленности и </a:t>
            </a:r>
            <a:r>
              <a:rPr lang="ru-RU" sz="2800" dirty="0" err="1">
                <a:solidFill>
                  <a:schemeClr val="tx1"/>
                </a:solidFill>
              </a:rPr>
              <a:t>саморегуляции</a:t>
            </a:r>
            <a:r>
              <a:rPr lang="ru-RU" sz="2800" dirty="0">
                <a:solidFill>
                  <a:schemeClr val="tx1"/>
                </a:solidFill>
              </a:rPr>
              <a:t> собственных действий;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•Развитие </a:t>
            </a:r>
            <a:r>
              <a:rPr lang="ru-RU" sz="2800" dirty="0">
                <a:solidFill>
                  <a:schemeClr val="tx1"/>
                </a:solidFill>
              </a:rPr>
              <a:t>социального  и эмоционального интеллекта, эмоциональной отзывчивости, сопереживания;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•Формирование </a:t>
            </a:r>
            <a:r>
              <a:rPr lang="ru-RU" sz="2800" dirty="0">
                <a:solidFill>
                  <a:schemeClr val="tx1"/>
                </a:solidFill>
              </a:rPr>
              <a:t>готовности к совместной деятельности со сверстниками;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•Формирование </a:t>
            </a:r>
            <a:r>
              <a:rPr lang="ru-RU" sz="2800" dirty="0">
                <a:solidFill>
                  <a:schemeClr val="tx1"/>
                </a:solidFill>
              </a:rPr>
              <a:t>уважительного отношения и чувства принадлежности к своей семье и сообществу детей и взрослых.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Социально – коммуникативное развитие дошкольника направлено на решение следующих задач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572560" cy="442915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•Формирование </a:t>
            </a:r>
            <a:r>
              <a:rPr lang="ru-RU" dirty="0">
                <a:solidFill>
                  <a:schemeClr val="tx1"/>
                </a:solidFill>
              </a:rPr>
              <a:t>положительного отношения и чувства принадлежности к своей семье, малой и большой родины.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•Формирование </a:t>
            </a:r>
            <a:r>
              <a:rPr lang="ru-RU" dirty="0">
                <a:solidFill>
                  <a:schemeClr val="tx1"/>
                </a:solidFill>
              </a:rPr>
              <a:t>основ собственной безопасности и безопасности окружающего мира «в быту, социуме, природе».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•Овладение </a:t>
            </a:r>
            <a:r>
              <a:rPr lang="ru-RU" dirty="0">
                <a:solidFill>
                  <a:schemeClr val="tx1"/>
                </a:solidFill>
              </a:rPr>
              <a:t>элементарными общепринятыми нормами и правилами поведения в социуме на основе первичных </a:t>
            </a:r>
            <a:r>
              <a:rPr lang="ru-RU" dirty="0" err="1">
                <a:solidFill>
                  <a:schemeClr val="tx1"/>
                </a:solidFill>
              </a:rPr>
              <a:t>ценностно</a:t>
            </a:r>
            <a:r>
              <a:rPr lang="ru-RU" dirty="0">
                <a:solidFill>
                  <a:schemeClr val="tx1"/>
                </a:solidFill>
              </a:rPr>
              <a:t>- моральных представлений о том, «что такое хорошо и что такое плохо».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•Овладение </a:t>
            </a:r>
            <a:r>
              <a:rPr lang="ru-RU" dirty="0">
                <a:solidFill>
                  <a:schemeClr val="tx1"/>
                </a:solidFill>
              </a:rPr>
              <a:t>элементарными нормами и правилами здорового образа жизни (в питании, двигательном режиме, закаливании, при формировании полезных привычек и др.)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•Развитие </a:t>
            </a:r>
            <a:r>
              <a:rPr lang="ru-RU" dirty="0">
                <a:solidFill>
                  <a:schemeClr val="tx1"/>
                </a:solidFill>
              </a:rPr>
              <a:t>эмоционально – ценностного восприятия произведения искусства ( словесного, музыкального, изобразительного), мира природы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Комплекс социально-психологических проблем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r>
              <a:rPr lang="ru-RU" sz="2000" dirty="0" smtClean="0"/>
              <a:t> </a:t>
            </a:r>
            <a:r>
              <a:rPr lang="ru-RU" sz="2400" dirty="0" smtClean="0"/>
              <a:t>Агрессивность                                             </a:t>
            </a:r>
          </a:p>
          <a:p>
            <a:r>
              <a:rPr lang="ru-RU" sz="2400" dirty="0" smtClean="0"/>
              <a:t> Застенчивость</a:t>
            </a:r>
          </a:p>
          <a:p>
            <a:r>
              <a:rPr lang="ru-RU" sz="2400" dirty="0" smtClean="0"/>
              <a:t>  </a:t>
            </a:r>
            <a:r>
              <a:rPr lang="ru-RU" sz="2400" dirty="0" err="1" smtClean="0"/>
              <a:t>Гиперактивность</a:t>
            </a:r>
            <a:r>
              <a:rPr lang="ru-RU" sz="2400" dirty="0" smtClean="0"/>
              <a:t>                                      </a:t>
            </a:r>
          </a:p>
          <a:p>
            <a:r>
              <a:rPr lang="ru-RU" sz="2400" dirty="0" smtClean="0"/>
              <a:t>  Пассивность  </a:t>
            </a:r>
          </a:p>
          <a:p>
            <a:endParaRPr lang="ru-RU" dirty="0"/>
          </a:p>
        </p:txBody>
      </p:sp>
      <p:pic>
        <p:nvPicPr>
          <p:cNvPr id="2052" name="Picture 4" descr="https://www.dobrenok.com/data/post/2014/10/44775e9ab06f1cd43714471f3b6502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214422"/>
            <a:ext cx="3429024" cy="22837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8" name="Picture 10" descr="http://n1s2.hsmedia.ru/7d/f7/5a/7df75a5bd7e4ee6b49fcab67797a054c/817x450_1_f13a75f4745f90642460a4064ad5d4e8@690x380_0x0a330c2b_739372651153249642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32594"/>
            <a:ext cx="3929090" cy="2164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0" name="Picture 12" descr="http://lechenie-i-simptomy.ru/wp-content/uploads/2018/09/giperaktivnost-u-rebenka-2-goda-simptomy-i-lechenie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000504"/>
            <a:ext cx="3500462" cy="2174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pic>
        <p:nvPicPr>
          <p:cNvPr id="18434" name="Picture 2" descr="C:\Users\Ксения\Desktop\стар.гр\лето 18\светофор\20180807_105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571736" cy="1928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5" name="Picture 3" descr="C:\Users\Ксения\Desktop\стар.гр\лето 18\светофор\20180813_111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57166"/>
            <a:ext cx="2571736" cy="1928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6" name="Picture 4" descr="C:\Users\Ксения\Desktop\стар.гр\лето 18\тропа\20180607_1114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57166"/>
            <a:ext cx="2500330" cy="1875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7" name="Picture 5" descr="C:\Users\Ксения\Desktop\стар.гр\лето 18\20170718_0938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2428892" cy="1821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8" name="Picture 6" descr="C:\Users\Ксения\Desktop\фото средняя группа\декада семьи\альбом о семье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571744"/>
            <a:ext cx="2476485" cy="1857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9" name="Picture 7" descr="C:\Users\Ксения\Desktop\фото средняя группа\дети\20170703_1552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500306"/>
            <a:ext cx="2500330" cy="18752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40" name="Picture 8" descr="C:\Users\Ксения\Desktop\фото средняя группа\дети\20170710_1012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4714884"/>
            <a:ext cx="2500298" cy="1875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41" name="Picture 9" descr="C:\Users\Ксения\Desktop\фото средняя группа\дети\20170712_11303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714884"/>
            <a:ext cx="2500330" cy="18752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44" name="Picture 12" descr="C:\Users\Ксения\Desktop\фото средняя группа\дети\20170725_10440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643446"/>
            <a:ext cx="2500330" cy="1875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410" y="-297"/>
            <a:ext cx="9272820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126"/>
            <a:ext cx="9208410" cy="70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23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040188" cy="7112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12800" dirty="0" smtClean="0">
                <a:solidFill>
                  <a:srgbClr val="C00000"/>
                </a:solidFill>
                <a:latin typeface="+mj-lt"/>
              </a:rPr>
              <a:t>Клеевой ручеёк 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14282" y="642918"/>
            <a:ext cx="4214842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1400" dirty="0" smtClean="0"/>
              <a:t>Цель:</a:t>
            </a:r>
          </a:p>
          <a:p>
            <a:pPr>
              <a:buNone/>
            </a:pPr>
            <a:r>
              <a:rPr lang="ru-RU" sz="1400" dirty="0" smtClean="0"/>
              <a:t> Развить умение действовать совместно и осуществлять само- и взаимоконтроль за деятельностью; учить доверять и помогать тем, с кем общаешься.</a:t>
            </a:r>
          </a:p>
          <a:p>
            <a:pPr>
              <a:buNone/>
            </a:pPr>
            <a:r>
              <a:rPr lang="ru-RU" sz="1400" dirty="0" smtClean="0"/>
              <a:t>Дети встают друг за другом и держатся за плечи впереди стоящего, в таком положении они преодолевают различные препятствия.</a:t>
            </a:r>
          </a:p>
          <a:p>
            <a:pPr>
              <a:buNone/>
            </a:pPr>
            <a:r>
              <a:rPr lang="ru-RU" sz="1400" dirty="0" smtClean="0"/>
              <a:t>1. Подняться и сойти со стула.</a:t>
            </a:r>
          </a:p>
          <a:p>
            <a:pPr>
              <a:buNone/>
            </a:pPr>
            <a:r>
              <a:rPr lang="ru-RU" sz="1400" dirty="0" smtClean="0"/>
              <a:t>2. Проползти под столом.</a:t>
            </a:r>
          </a:p>
          <a:p>
            <a:pPr>
              <a:buNone/>
            </a:pPr>
            <a:r>
              <a:rPr lang="ru-RU" sz="1400" dirty="0" smtClean="0"/>
              <a:t>3. Обогнуть “широкое озеро”.</a:t>
            </a:r>
          </a:p>
          <a:p>
            <a:pPr>
              <a:buNone/>
            </a:pPr>
            <a:r>
              <a:rPr lang="ru-RU" sz="1400" dirty="0" smtClean="0"/>
              <a:t>4. Пробраться через “дремучий лес”.</a:t>
            </a:r>
          </a:p>
          <a:p>
            <a:pPr>
              <a:buNone/>
            </a:pPr>
            <a:r>
              <a:rPr lang="ru-RU" sz="1400" dirty="0" smtClean="0"/>
              <a:t>5. Спрятаться от диких животных.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357718" cy="5143512"/>
          </a:xfrm>
        </p:spPr>
        <p:txBody>
          <a:bodyPr>
            <a:noAutofit/>
          </a:bodyPr>
          <a:lstStyle/>
          <a:p>
            <a:pPr algn="ctr"/>
            <a:endParaRPr lang="ru-RU" sz="3200" dirty="0" smtClean="0">
              <a:latin typeface="+mj-lt"/>
            </a:endParaRPr>
          </a:p>
          <a:p>
            <a:pPr algn="ctr"/>
            <a:endParaRPr lang="ru-RU" sz="3200" dirty="0" smtClean="0">
              <a:latin typeface="+mj-lt"/>
            </a:endParaRPr>
          </a:p>
          <a:p>
            <a:pPr algn="ctr"/>
            <a:endParaRPr lang="ru-RU" sz="3200" dirty="0" smtClean="0">
              <a:latin typeface="+mj-lt"/>
            </a:endParaRPr>
          </a:p>
          <a:p>
            <a:pPr algn="ctr"/>
            <a:endParaRPr lang="ru-RU" sz="3200" dirty="0" smtClean="0">
              <a:latin typeface="+mj-lt"/>
            </a:endParaRPr>
          </a:p>
          <a:p>
            <a:pPr algn="ctr"/>
            <a:endParaRPr lang="ru-RU" sz="3200" dirty="0" smtClean="0">
              <a:latin typeface="+mj-lt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Слепец и поводырь</a:t>
            </a:r>
          </a:p>
          <a:p>
            <a:pPr algn="ctr"/>
            <a:r>
              <a:rPr lang="ru-RU" sz="1400" b="0" dirty="0" smtClean="0"/>
              <a:t>Цель:</a:t>
            </a:r>
          </a:p>
          <a:p>
            <a:pPr algn="ctr"/>
            <a:r>
              <a:rPr lang="ru-RU" sz="1400" b="0" dirty="0" smtClean="0"/>
              <a:t> Развить умение доверять, помогать и поддерживать товарищей по общению.</a:t>
            </a:r>
          </a:p>
          <a:p>
            <a:pPr algn="ctr"/>
            <a:r>
              <a:rPr lang="ru-RU" sz="1400" b="0" dirty="0" smtClean="0"/>
              <a:t>Дети разбиваются на пары: “слепец” и “поводырь”. Один закрывает глаза, а другой водит его по группе, даёт возможность коснуться различных предметов, помогает избежать различных столкновений с другими парами, даёт соответствующие пояснения относительно их передвижения. Команды следует отдавать стоя за спиной, на некотором отдалении. Затем участники меняются ролями. Каждый ребенок, таким образом,</a:t>
            </a:r>
          </a:p>
          <a:p>
            <a:pPr algn="ctr"/>
            <a:r>
              <a:rPr lang="ru-RU" sz="1400" b="0" dirty="0" smtClean="0"/>
              <a:t> проходит определённую “школу доверия”.</a:t>
            </a:r>
          </a:p>
          <a:p>
            <a:endParaRPr lang="ru-RU" sz="1400" b="0" dirty="0" smtClean="0"/>
          </a:p>
          <a:p>
            <a:pPr algn="ctr"/>
            <a:endParaRPr lang="ru-RU" sz="3200" dirty="0" smtClean="0">
              <a:latin typeface="+mj-lt"/>
            </a:endParaRPr>
          </a:p>
          <a:p>
            <a:endParaRPr lang="ru-RU" sz="3200" dirty="0"/>
          </a:p>
        </p:txBody>
      </p:sp>
      <p:pic>
        <p:nvPicPr>
          <p:cNvPr id="1026" name="Picture 2" descr="C:\Users\Ксения\Desktop\игры\20190320_102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3643338" cy="27325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Ксения\Desktop\игры\20190320_1017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3244249" cy="2710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909d188e4c8215bce5a7e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pic>
        <p:nvPicPr>
          <p:cNvPr id="1026" name="Picture 2" descr="C:\Users\Ксения\Desktop\фото средняя группа\гос.обмен игра\20180328_1003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57166"/>
            <a:ext cx="3571899" cy="26789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114925" cy="23685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2"/>
                </a:solidFill>
              </a:rPr>
              <a:t>Волшебный букет цветов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1600" b="1" dirty="0" smtClean="0"/>
              <a:t>Цель</a:t>
            </a:r>
            <a:r>
              <a:rPr lang="ru-RU" sz="1600" dirty="0" smtClean="0"/>
              <a:t>: </a:t>
            </a:r>
            <a:br>
              <a:rPr lang="ru-RU" sz="1600" dirty="0" smtClean="0"/>
            </a:br>
            <a:r>
              <a:rPr lang="ru-RU" sz="1600" dirty="0" smtClean="0"/>
              <a:t>Учить проявлять внимание к окружающим, устанавливать доброжелательные отношения, замечать положительные качества других и выражать это словами, делать комплименты.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Оборудование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 Зеленая ткань или картон, вырезанные цветочки для каждого ребенка.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643188"/>
            <a:ext cx="8572500" cy="371475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sz="3500" dirty="0"/>
          </a:p>
          <a:p>
            <a:r>
              <a:rPr lang="ru-RU" sz="3500" dirty="0"/>
              <a:t>Воспитатель ( показывает на лежащий на полу кусок ткани). Это зеленая полянка. Какое у вас настроение, когда вы смотрите на эту полянку?</a:t>
            </a:r>
          </a:p>
          <a:p>
            <a:r>
              <a:rPr lang="ru-RU" sz="3500" dirty="0"/>
              <a:t>Дети. Грустное, печальное, скучное.</a:t>
            </a:r>
          </a:p>
          <a:p>
            <a:r>
              <a:rPr lang="ru-RU" sz="3500" dirty="0"/>
              <a:t>Воспитатель. Как вы думаете, чего на ней не хватает?</a:t>
            </a:r>
          </a:p>
          <a:p>
            <a:r>
              <a:rPr lang="ru-RU" sz="3500" dirty="0"/>
              <a:t>Дети. Цветов.</a:t>
            </a:r>
          </a:p>
          <a:p>
            <a:r>
              <a:rPr lang="ru-RU" sz="3500" dirty="0"/>
              <a:t>Воспитатель. Не веселая жизнь на такой полянке. Вот так и между людьми: жизнь без уважения и внимания получается мрачной, серой и печальной. А хотели бы сейчас порадовать друг друга?  </a:t>
            </a:r>
          </a:p>
          <a:p>
            <a:r>
              <a:rPr lang="ru-RU" sz="3500" dirty="0"/>
              <a:t>Дети по очереди берут по одному </a:t>
            </a:r>
            <a:r>
              <a:rPr lang="ru-RU" sz="3500" dirty="0" smtClean="0"/>
              <a:t>цветку, </a:t>
            </a:r>
            <a:r>
              <a:rPr lang="ru-RU" sz="3500" dirty="0"/>
              <a:t>говорят комплименты любому ровеснику и выкладывают его на полянке. Добрые слова должны быть сказаны каждому ребенку.</a:t>
            </a:r>
          </a:p>
          <a:p>
            <a:r>
              <a:rPr lang="ru-RU" sz="3500" dirty="0"/>
              <a:t>Воспитатель. Посмотрите ребята, какие красивые цветы выросли от ваших слов на этой полянке. А сейчас какое у вас настроение?</a:t>
            </a:r>
          </a:p>
          <a:p>
            <a:r>
              <a:rPr lang="ru-RU" sz="3500" dirty="0"/>
              <a:t>Дети. Веселое, счастливое.</a:t>
            </a:r>
          </a:p>
          <a:p>
            <a:r>
              <a:rPr lang="ru-RU" sz="3500" dirty="0"/>
              <a:t>Воспитатель таким образом , подводит к мысли, что нужно внимательней относится друг к другу и говорить хорошие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Игры, направленные на социально-коммуникативное развитие старших дошкольников </vt:lpstr>
      <vt:lpstr>Презентация PowerPoint</vt:lpstr>
      <vt:lpstr>Социально – коммуникативное развитие дошкольника в соответствии с ФГОС ДО предусматривает  : </vt:lpstr>
      <vt:lpstr>Социально – коммуникативное развитие дошкольника направлено на решение следующих задач</vt:lpstr>
      <vt:lpstr>Комплекс социально-психологических проблем </vt:lpstr>
      <vt:lpstr>Презентация PowerPoint</vt:lpstr>
      <vt:lpstr>Презентация PowerPoint</vt:lpstr>
      <vt:lpstr>Презентация PowerPoint</vt:lpstr>
      <vt:lpstr>   Волшебный букет цветов  Цель:  Учить проявлять внимание к окружающим, устанавливать доброжелательные отношения, замечать положительные качества других и выражать это словами, делать комплименты.  Оборудование:  Зеленая ткань или картон, вырезанные цветочки для каждого ребенка.  </vt:lpstr>
      <vt:lpstr>      Руки знакомятся,          руки ссорятся,         руки мирятся  Цель:  Развить умения выражать свои чувства и понимать чувства другого человека. Игра выполняется в парах с закрытыми глазами, дети сидят напротив друг друга на расстоянии вытянутой руки.  Воспитатель даёт задания: закройте глаза,  протяните руки навстречу друг другу, познакомьтесь руками, постарайтесь получше  узнать своего соседа, опустите руки;  найдите руки соседа,  ваши руки ссорятся, опустите руки; ваши руки снова ищут друг друга, они хотят помириться, ваши руки мирятся, они просят прощения,  вы расстаётесь друзьями.   </vt:lpstr>
      <vt:lpstr> Пойми меня Цель:  Снятие психоэмоционального напряжения. </vt:lpstr>
      <vt:lpstr>Мое настроение Цель: Пособие для определения настроения детей на протяжении всего дня  Дети заходят в группу и выбирают смайлик соответствующие своему настроению. </vt:lpstr>
      <vt:lpstr> «Усыплялки» для ладошек» Цель:  Подготовить ко сну, снять отрицательные эмоции и напряжение с рук. </vt:lpstr>
      <vt:lpstr>Презентация PowerPoint</vt:lpstr>
      <vt:lpstr>Спасибо  за 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Игры, направленные на социально-коммуникативное развитие старших дошкольников</dc:title>
  <dc:creator>Ксения</dc:creator>
  <cp:lastModifiedBy>User</cp:lastModifiedBy>
  <cp:revision>28</cp:revision>
  <dcterms:created xsi:type="dcterms:W3CDTF">2019-03-17T15:31:40Z</dcterms:created>
  <dcterms:modified xsi:type="dcterms:W3CDTF">2020-01-28T14:15:41Z</dcterms:modified>
</cp:coreProperties>
</file>