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56" r:id="rId4"/>
    <p:sldId id="261" r:id="rId5"/>
    <p:sldId id="257" r:id="rId6"/>
    <p:sldId id="259" r:id="rId7"/>
    <p:sldId id="262" r:id="rId8"/>
    <p:sldId id="264" r:id="rId9"/>
    <p:sldId id="265" r:id="rId10"/>
    <p:sldId id="281" r:id="rId11"/>
    <p:sldId id="266" r:id="rId12"/>
    <p:sldId id="282" r:id="rId13"/>
    <p:sldId id="267" r:id="rId14"/>
    <p:sldId id="283" r:id="rId15"/>
    <p:sldId id="268" r:id="rId16"/>
    <p:sldId id="276" r:id="rId17"/>
    <p:sldId id="277" r:id="rId18"/>
    <p:sldId id="278" r:id="rId19"/>
    <p:sldId id="272" r:id="rId20"/>
    <p:sldId id="273" r:id="rId21"/>
    <p:sldId id="274" r:id="rId22"/>
    <p:sldId id="275" r:id="rId23"/>
    <p:sldId id="269" r:id="rId24"/>
    <p:sldId id="260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A91DA9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7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5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4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0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0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7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2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40D30-A54B-4BB5-B958-F2EEE514264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D585-9835-43BF-85D1-D028E58EA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4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91540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Особенности общения  дошкольников со сверстниками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1171" y="5519101"/>
            <a:ext cx="431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Подготовила: 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педагог-психолог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Паульс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А.О.</a:t>
            </a:r>
          </a:p>
        </p:txBody>
      </p:sp>
    </p:spTree>
    <p:extLst>
      <p:ext uri="{BB962C8B-B14F-4D97-AF65-F5344CB8AC3E}">
        <p14:creationId xmlns:p14="http://schemas.microsoft.com/office/powerpoint/2010/main" val="30397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16" y="692219"/>
            <a:ext cx="3237257" cy="1231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0397"/>
            <a:ext cx="3657917" cy="39871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291" y="1564023"/>
            <a:ext cx="3676207" cy="7193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3499" y="1603914"/>
            <a:ext cx="3657917" cy="10120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62587"/>
            <a:ext cx="3657917" cy="41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3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7" y="907578"/>
            <a:ext cx="8315665" cy="1335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27" y="2920953"/>
            <a:ext cx="4236286" cy="2644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140" y="2920954"/>
            <a:ext cx="4053256" cy="281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520" y="1951605"/>
            <a:ext cx="701101" cy="969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957" y="1951605"/>
            <a:ext cx="68281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291" y="1564023"/>
            <a:ext cx="3676207" cy="7193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499" y="1603914"/>
            <a:ext cx="3657917" cy="1012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78" y="605492"/>
            <a:ext cx="7620660" cy="1274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65" y="2283413"/>
            <a:ext cx="3700593" cy="4005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012" y="2485159"/>
            <a:ext cx="3773751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4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520" y="1951605"/>
            <a:ext cx="701101" cy="969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957" y="1951605"/>
            <a:ext cx="682811" cy="975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84" y="757266"/>
            <a:ext cx="8315665" cy="1335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84" y="2849673"/>
            <a:ext cx="3482767" cy="31580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142" y="2810045"/>
            <a:ext cx="4010008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1" y="1244219"/>
            <a:ext cx="3676207" cy="7193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385" y="1306896"/>
            <a:ext cx="3657917" cy="1012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70" y="445994"/>
            <a:ext cx="7620660" cy="1184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60016"/>
            <a:ext cx="3743268" cy="4041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8950" y="2318920"/>
            <a:ext cx="3706689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13" y="1638930"/>
            <a:ext cx="701101" cy="969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027" y="1589025"/>
            <a:ext cx="682811" cy="9754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85" y="732213"/>
            <a:ext cx="8315665" cy="1335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65545"/>
            <a:ext cx="4901253" cy="4072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446" y="2365545"/>
            <a:ext cx="4806554" cy="4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7" y="746357"/>
            <a:ext cx="8455885" cy="1345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65" y="1891430"/>
            <a:ext cx="8833870" cy="39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488515"/>
            <a:ext cx="8681456" cy="1365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33" y="1590805"/>
            <a:ext cx="8370533" cy="40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8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37" y="837520"/>
            <a:ext cx="8230313" cy="1016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53852"/>
            <a:ext cx="8778604" cy="46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40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8" y="1597203"/>
            <a:ext cx="8486059" cy="46282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92" y="419905"/>
            <a:ext cx="7793710" cy="11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8516" y="474345"/>
            <a:ext cx="8116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      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Современная система дошкольного образования ориентирована на гуманистический подход к ребенку как развивающейся личности, нуждающейся в понимании и уважении ее интересов и прав. </a:t>
            </a:r>
          </a:p>
          <a:p>
            <a:pPr algn="just"/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Образовательная работа с детьми направляется на создание условий, открывающих ребенку возможность самостоятельных действий по освоению окружающего мира.</a:t>
            </a:r>
          </a:p>
          <a:p>
            <a:pPr algn="just"/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Благодаря полноценному проживанию каждого возрастного этапа формируется коммуникативный компонент готовности к школе. Навыки сотрудничества необходимы для дальнейшей взрослой жизни. </a:t>
            </a:r>
          </a:p>
          <a:p>
            <a:pPr algn="just"/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975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44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9" y="1189973"/>
            <a:ext cx="3676920" cy="4684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250" y="1866379"/>
            <a:ext cx="3432132" cy="41836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8306" y="663978"/>
            <a:ext cx="197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Я и моё тело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28268" y="1252700"/>
            <a:ext cx="837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Я и Я</a:t>
            </a:r>
          </a:p>
        </p:txBody>
      </p:sp>
    </p:spTree>
    <p:extLst>
      <p:ext uri="{BB962C8B-B14F-4D97-AF65-F5344CB8AC3E}">
        <p14:creationId xmlns:p14="http://schemas.microsoft.com/office/powerpoint/2010/main" val="244101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442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8306" y="66397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4" y="1125643"/>
            <a:ext cx="8705590" cy="16409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38466" y="651452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Я и мой язык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94997" y="2843502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Я и мои эмоции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73889" y="3302684"/>
            <a:ext cx="6244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Беседы с детьми о настроении</a:t>
            </a:r>
          </a:p>
          <a:p>
            <a:r>
              <a:rPr lang="ru-RU" sz="20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Обсуждение персонажей</a:t>
            </a:r>
          </a:p>
          <a:p>
            <a:r>
              <a:rPr lang="ru-RU" sz="20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Рассматривание фото, иллюстраций</a:t>
            </a:r>
          </a:p>
          <a:p>
            <a:r>
              <a:rPr lang="ru-RU" sz="20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Игры на знакомство с эмоциями: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«Узнай (изобрази) эмоцию»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«Пиктограммы»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«Волшебный мешок»</a:t>
            </a:r>
          </a:p>
        </p:txBody>
      </p:sp>
    </p:spTree>
    <p:extLst>
      <p:ext uri="{BB962C8B-B14F-4D97-AF65-F5344CB8AC3E}">
        <p14:creationId xmlns:p14="http://schemas.microsoft.com/office/powerpoint/2010/main" val="1642099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42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8306" y="66397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1343" y="651452"/>
            <a:ext cx="244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400" b="1" i="1" dirty="0">
                <a:solidFill>
                  <a:srgbClr val="0000FF"/>
                </a:solidFill>
              </a:rPr>
              <a:t>Я и другие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734" y="1177544"/>
            <a:ext cx="85678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Игры и упражнения: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    на привлечение внимания к внешнему виду, настроению,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     действиям, интонации другого человека</a:t>
            </a:r>
          </a:p>
          <a:p>
            <a:pPr lvl="3"/>
            <a:r>
              <a:rPr lang="ru-RU" dirty="0">
                <a:solidFill>
                  <a:srgbClr val="002060"/>
                </a:solidFill>
              </a:rPr>
              <a:t>«Повтори за мной», «Зеркало», «Синхронный танец», «Эхо»</a:t>
            </a:r>
          </a:p>
          <a:p>
            <a:pPr lvl="3"/>
            <a:r>
              <a:rPr lang="ru-RU" dirty="0">
                <a:solidFill>
                  <a:srgbClr val="002060"/>
                </a:solidFill>
              </a:rPr>
              <a:t>«Что изменилось», «Угадай, о ком говорим», «Дотронься до…»</a:t>
            </a:r>
          </a:p>
          <a:p>
            <a:endParaRPr lang="ru-RU" sz="800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На умение замечать и подчёркивать положительные качества и достоинства других людей</a:t>
            </a:r>
          </a:p>
          <a:p>
            <a:pPr lvl="6"/>
            <a:r>
              <a:rPr lang="ru-RU" dirty="0">
                <a:solidFill>
                  <a:srgbClr val="002060"/>
                </a:solidFill>
              </a:rPr>
              <a:t>«Комплимент», «Похвали друга»</a:t>
            </a:r>
          </a:p>
          <a:p>
            <a:pPr lvl="6"/>
            <a:r>
              <a:rPr lang="ru-RU" dirty="0">
                <a:solidFill>
                  <a:srgbClr val="002060"/>
                </a:solidFill>
              </a:rPr>
              <a:t>«Волшебный стул»</a:t>
            </a: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На умение совершать совместные, согласованные  действия</a:t>
            </a:r>
          </a:p>
          <a:p>
            <a:r>
              <a:rPr lang="ru-RU" dirty="0">
                <a:solidFill>
                  <a:srgbClr val="002060"/>
                </a:solidFill>
              </a:rPr>
              <a:t>			«Раскрась варежки»</a:t>
            </a:r>
          </a:p>
          <a:p>
            <a:pPr algn="ctr"/>
            <a:endParaRPr lang="ru-RU" sz="800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Беседы с детьми и разбор </a:t>
            </a:r>
          </a:p>
          <a:p>
            <a:pPr lvl="4"/>
            <a:r>
              <a:rPr lang="ru-RU" dirty="0">
                <a:solidFill>
                  <a:srgbClr val="002060"/>
                </a:solidFill>
              </a:rPr>
              <a:t>	ситуаций общения со </a:t>
            </a:r>
          </a:p>
          <a:p>
            <a:pPr lvl="4"/>
            <a:r>
              <a:rPr lang="ru-RU" dirty="0">
                <a:solidFill>
                  <a:srgbClr val="002060"/>
                </a:solidFill>
              </a:rPr>
              <a:t>	сверстниками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Сюжетно-ролевые игры</a:t>
            </a:r>
          </a:p>
        </p:txBody>
      </p:sp>
    </p:spTree>
    <p:extLst>
      <p:ext uri="{BB962C8B-B14F-4D97-AF65-F5344CB8AC3E}">
        <p14:creationId xmlns:p14="http://schemas.microsoft.com/office/powerpoint/2010/main" val="61040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1" y="572265"/>
            <a:ext cx="7873258" cy="51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7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8516" y="474345"/>
            <a:ext cx="811686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</a:t>
            </a:r>
            <a:r>
              <a:rPr kumimoji="0" lang="ru-RU" sz="4400" b="1" i="1" u="none" strike="noStrike" kern="0" cap="none" spc="0" normalizeH="0" baseline="0" noProof="0" dirty="0">
                <a:ln>
                  <a:noFill/>
                </a:ln>
                <a:solidFill>
                  <a:srgbClr val="00E4A8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Литература: </a:t>
            </a:r>
          </a:p>
          <a:p>
            <a:pPr algn="ctr"/>
            <a:endParaRPr lang="ru-RU" sz="1000" b="1" i="1" kern="0" dirty="0">
              <a:solidFill>
                <a:srgbClr val="00E4A8">
                  <a:lumMod val="50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algn="ctr"/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rgbClr val="00E4A8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Галигузова</a:t>
            </a:r>
            <a:r>
              <a:rPr lang="ru-RU" sz="20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Л.Н., Смирнова Е.О. Ступени общения: от года до шести. – М., </a:t>
            </a:r>
            <a:r>
              <a:rPr lang="ru-RU" sz="2000" b="1" i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Интор</a:t>
            </a:r>
            <a:r>
              <a:rPr lang="ru-RU" sz="20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, 1996.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Зедгенидзе</a:t>
            </a:r>
            <a:r>
              <a:rPr lang="ru-RU" sz="20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В.Я. Предупреждение и разрешение конфликтов у дошкольников: Пособие для практических работников ДОУ. – М.: Айрис-пресс, 2005.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Клюева Н.В., Касаткина Ю.В. Учим детей общению. Характер, коммуникабельность. Популярное пособие для родителей и педагогов. – Ярославль: Академия развития, 1996.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Панфилова М.А. Игротерапия общения. Методическое пособие для воспитателей и методистов дошкольных учреждений. – М.: О-во «Знание» России, М., 1995.</a:t>
            </a:r>
          </a:p>
          <a:p>
            <a:pPr algn="just"/>
            <a:endParaRPr lang="ru-RU" sz="2000" b="1" i="1" kern="0" dirty="0">
              <a:solidFill>
                <a:srgbClr val="00E4A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algn="just"/>
            <a:endParaRPr lang="ru-RU" sz="4400" b="1" i="1" kern="0" dirty="0">
              <a:solidFill>
                <a:srgbClr val="00E4A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+mj-ea"/>
              <a:cs typeface="+mj-cs"/>
            </a:endParaRPr>
          </a:p>
          <a:p>
            <a:pPr algn="just"/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1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14" y="935520"/>
            <a:ext cx="7602371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1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4382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Общение – сложный, многоплановый процесс установления и развития контактов между людьми, порождаемый потребностями в совместной деятельности и включающий в себя обмен информацией, выработку единой стратегии взаимодействия, восприятие и понимание людьми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98570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74345"/>
            <a:ext cx="8605382" cy="615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342000" algn="just" eaLnBrk="0" fontAlgn="base" hangingPunct="0">
              <a:spcAft>
                <a:spcPct val="0"/>
              </a:spcAft>
            </a:pPr>
            <a:r>
              <a:rPr lang="ru-RU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Одним из существенных приобретений дошкольного возраста, возникающих в процессе контактов детей между собой, являются образы себя и другого человека.</a:t>
            </a:r>
          </a:p>
          <a:p>
            <a:pPr marL="342900" lvl="0" indent="3420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9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abic Typesetting" panose="03020402040406030203" pitchFamily="66" charset="-78"/>
            </a:endParaRPr>
          </a:p>
          <a:p>
            <a:pPr marL="342900" lvl="0" indent="3420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В старших возрастных группах детского сада уже существует относительно устойчивая и дифференцированная система межличностных отношений.</a:t>
            </a:r>
          </a:p>
          <a:p>
            <a:pPr marL="342900" lvl="0" indent="342000" algn="just" eaLnBrk="0" fontAlgn="base" hangingPunct="0">
              <a:spcAft>
                <a:spcPct val="0"/>
              </a:spcAft>
            </a:pPr>
            <a:endParaRPr lang="ru-RU" sz="11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abic Typesetting" panose="03020402040406030203" pitchFamily="66" charset="-78"/>
            </a:endParaRPr>
          </a:p>
          <a:p>
            <a:pPr marL="342900" lvl="0" indent="342000" algn="just" eaLnBrk="0" fontAlgn="base" hangingPunct="0">
              <a:spcAft>
                <a:spcPct val="0"/>
              </a:spcAft>
            </a:pPr>
            <a:r>
              <a:rPr lang="ru-RU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С возрастом расширяется круг общения дошкольников со сверстниками, увеличивается его длительность, интенсивность, при этом в реальном взаимодействии детей выделяются популярные и непопулярные дети.  </a:t>
            </a:r>
          </a:p>
          <a:p>
            <a:pPr marL="342900" lvl="0" indent="342000" algn="just" eaLnBrk="0" fontAlgn="base" hangingPunct="0">
              <a:spcAft>
                <a:spcPct val="0"/>
              </a:spcAft>
            </a:pPr>
            <a:endParaRPr lang="ru-RU" sz="9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abic Typesetting" panose="03020402040406030203" pitchFamily="66" charset="-78"/>
            </a:endParaRPr>
          </a:p>
          <a:p>
            <a:pPr marL="342900" lvl="0" indent="342000" algn="just" eaLnBrk="0" fontAlgn="base" hangingPunct="0">
              <a:spcAft>
                <a:spcPct val="0"/>
              </a:spcAft>
            </a:pPr>
            <a:r>
              <a:rPr lang="ru-RU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Организованная взрослым совместная деятельность оказывает влияние на положительные отношения между детьми в дошкольной группе. Самостоятельная же регуляция взаимодействия детей в естественных жизненных условиях наблюдается далеко не всегда.</a:t>
            </a:r>
          </a:p>
          <a:p>
            <a:pPr algn="just"/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29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307" y="135017"/>
            <a:ext cx="5469387" cy="1543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9386"/>
            <a:ext cx="8617907" cy="40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11" y="1484207"/>
            <a:ext cx="8582837" cy="4252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" y="569728"/>
            <a:ext cx="879729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0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3463" y="563057"/>
            <a:ext cx="8317281" cy="95410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A91D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Изменение характера общения в дошкольный период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00" y="1574217"/>
            <a:ext cx="3292793" cy="2471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970" y="2742961"/>
            <a:ext cx="4056059" cy="2572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923" y="4045907"/>
            <a:ext cx="3983277" cy="25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2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6" y="646430"/>
            <a:ext cx="8029128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9175" y="1751213"/>
            <a:ext cx="3330682" cy="3722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466" y="2398654"/>
            <a:ext cx="3664299" cy="4071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072" y="1666714"/>
            <a:ext cx="4296427" cy="51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4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80" y="764088"/>
            <a:ext cx="8642959" cy="49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85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483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Bad Script</vt:lpstr>
      <vt:lpstr>Book Antiqua</vt:lpstr>
      <vt:lpstr>Bookman Old Style</vt:lpstr>
      <vt:lpstr>Calibri</vt:lpstr>
      <vt:lpstr>Calibri Light</vt:lpstr>
      <vt:lpstr>Cambria Math</vt:lpstr>
      <vt:lpstr>Tahoma</vt:lpstr>
      <vt:lpstr>Wingdings</vt:lpstr>
      <vt:lpstr>Тема Office</vt:lpstr>
      <vt:lpstr>Особенности общения  дошкольников со сверстниками</vt:lpstr>
      <vt:lpstr>Презентация PowerPoint</vt:lpstr>
      <vt:lpstr>Общение – сложный, многоплановый процесс установления и развития контактов между людьми, порождаемый потребностями в совместной деятельности и включающий в себя обмен информацией, выработку единой стратегии взаимодействия, восприятие и понимание людьми друг друга.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общения  дошкольников со сверстниками</dc:title>
  <dc:creator>1</dc:creator>
  <cp:lastModifiedBy>Acer E1-522</cp:lastModifiedBy>
  <cp:revision>25</cp:revision>
  <dcterms:created xsi:type="dcterms:W3CDTF">2023-01-30T17:24:14Z</dcterms:created>
  <dcterms:modified xsi:type="dcterms:W3CDTF">2023-01-31T06:57:32Z</dcterms:modified>
</cp:coreProperties>
</file>