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2" y="86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38E4B-FDFF-48D4-9A26-E0B9C36AF41D}" type="datetimeFigureOut">
              <a:rPr lang="ru-RU" smtClean="0"/>
              <a:t>14.03.2021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818C6-27EC-4A08-9531-C53D22699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0153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38E4B-FDFF-48D4-9A26-E0B9C36AF41D}" type="datetimeFigureOut">
              <a:rPr lang="ru-RU" smtClean="0"/>
              <a:t>14.03.2021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818C6-27EC-4A08-9531-C53D22699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98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38E4B-FDFF-48D4-9A26-E0B9C36AF41D}" type="datetimeFigureOut">
              <a:rPr lang="ru-RU" smtClean="0"/>
              <a:t>14.03.2021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818C6-27EC-4A08-9531-C53D22699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88263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38E4B-FDFF-48D4-9A26-E0B9C36AF41D}" type="datetimeFigureOut">
              <a:rPr lang="ru-RU" smtClean="0"/>
              <a:t>14.03.2021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818C6-27EC-4A08-9531-C53D226993A3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432191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38E4B-FDFF-48D4-9A26-E0B9C36AF41D}" type="datetimeFigureOut">
              <a:rPr lang="ru-RU" smtClean="0"/>
              <a:t>14.03.2021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818C6-27EC-4A08-9531-C53D22699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96163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38E4B-FDFF-48D4-9A26-E0B9C36AF41D}" type="datetimeFigureOut">
              <a:rPr lang="ru-RU" smtClean="0"/>
              <a:t>14.03.2021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818C6-27EC-4A08-9531-C53D22699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2996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38E4B-FDFF-48D4-9A26-E0B9C36AF41D}" type="datetimeFigureOut">
              <a:rPr lang="ru-RU" smtClean="0"/>
              <a:t>14.03.2021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818C6-27EC-4A08-9531-C53D22699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00762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38E4B-FDFF-48D4-9A26-E0B9C36AF41D}" type="datetimeFigureOut">
              <a:rPr lang="ru-RU" smtClean="0"/>
              <a:t>14.03.2021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818C6-27EC-4A08-9531-C53D22699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47337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38E4B-FDFF-48D4-9A26-E0B9C36AF41D}" type="datetimeFigureOut">
              <a:rPr lang="ru-RU" smtClean="0"/>
              <a:t>14.03.2021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818C6-27EC-4A08-9531-C53D22699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575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38E4B-FDFF-48D4-9A26-E0B9C36AF41D}" type="datetimeFigureOut">
              <a:rPr lang="ru-RU" smtClean="0"/>
              <a:t>14.03.2021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818C6-27EC-4A08-9531-C53D22699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3055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38E4B-FDFF-48D4-9A26-E0B9C36AF41D}" type="datetimeFigureOut">
              <a:rPr lang="ru-RU" smtClean="0"/>
              <a:t>14.03.2021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818C6-27EC-4A08-9531-C53D22699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0636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38E4B-FDFF-48D4-9A26-E0B9C36AF41D}" type="datetimeFigureOut">
              <a:rPr lang="ru-RU" smtClean="0"/>
              <a:t>14.03.2021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818C6-27EC-4A08-9531-C53D22699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384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38E4B-FDFF-48D4-9A26-E0B9C36AF41D}" type="datetimeFigureOut">
              <a:rPr lang="ru-RU" smtClean="0"/>
              <a:t>14.03.2021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818C6-27EC-4A08-9531-C53D22699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1521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38E4B-FDFF-48D4-9A26-E0B9C36AF41D}" type="datetimeFigureOut">
              <a:rPr lang="ru-RU" smtClean="0"/>
              <a:t>14.03.2021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818C6-27EC-4A08-9531-C53D22699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337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38E4B-FDFF-48D4-9A26-E0B9C36AF41D}" type="datetimeFigureOut">
              <a:rPr lang="ru-RU" smtClean="0"/>
              <a:t>14.03.2021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818C6-27EC-4A08-9531-C53D22699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8825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38E4B-FDFF-48D4-9A26-E0B9C36AF41D}" type="datetimeFigureOut">
              <a:rPr lang="ru-RU" smtClean="0"/>
              <a:t>14.03.2021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818C6-27EC-4A08-9531-C53D22699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5673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38E4B-FDFF-48D4-9A26-E0B9C36AF41D}" type="datetimeFigureOut">
              <a:rPr lang="ru-RU" smtClean="0"/>
              <a:t>14.03.2021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818C6-27EC-4A08-9531-C53D22699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1988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6138E4B-FDFF-48D4-9A26-E0B9C36AF41D}" type="datetimeFigureOut">
              <a:rPr lang="ru-RU" smtClean="0"/>
              <a:t>14.03.2021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19818C6-27EC-4A08-9531-C53D22699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9573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  <p:sldLayoutId id="2147483778" r:id="rId14"/>
    <p:sldLayoutId id="2147483779" r:id="rId15"/>
    <p:sldLayoutId id="2147483780" r:id="rId16"/>
    <p:sldLayoutId id="2147483781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f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f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3DB35B-D394-41FF-95E4-44F55365E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0279" y="-2301918"/>
            <a:ext cx="3740270" cy="880025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80000"/>
              </a:lnSpc>
            </a:pPr>
            <a:r>
              <a:rPr lang="en-US" sz="3200" kern="1200" cap="all" spc="-12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РЕЧЕВЫЕ ИГРЫ НА </a:t>
            </a:r>
            <a:br>
              <a:rPr lang="en-US" sz="3200" kern="1200" cap="all" spc="-12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200" kern="1200" cap="all" spc="-12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Д</a:t>
            </a:r>
            <a:r>
              <a:rPr lang="ru-RU" sz="3200" kern="1200" cap="all" spc="-12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и</a:t>
            </a:r>
            <a:r>
              <a:rPr lang="en-US" sz="3200" kern="1200" cap="all" spc="-12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ФФЕРЕНЦИАЦИЮ ЗВУКОВ</a:t>
            </a:r>
            <a:br>
              <a:rPr lang="ru-RU" sz="3400" kern="1200" cap="all" spc="-12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ru-RU" sz="3400" cap="all" dirty="0">
                <a:solidFill>
                  <a:srgbClr val="FFFFFF"/>
                </a:solidFill>
              </a:rPr>
            </a:br>
            <a:br>
              <a:rPr lang="ru-RU" sz="3400" cap="all" dirty="0">
                <a:solidFill>
                  <a:srgbClr val="FFFFFF"/>
                </a:solidFill>
              </a:rPr>
            </a:br>
            <a:br>
              <a:rPr lang="ru-RU" sz="3400" cap="all" dirty="0">
                <a:solidFill>
                  <a:srgbClr val="FFFFFF"/>
                </a:solidFill>
              </a:rPr>
            </a:br>
            <a:br>
              <a:rPr lang="ru-RU" sz="3400" cap="all" dirty="0">
                <a:solidFill>
                  <a:srgbClr val="FFFFFF"/>
                </a:solidFill>
              </a:rPr>
            </a:br>
            <a:r>
              <a:rPr lang="ru-RU" sz="2000" cap="all" dirty="0">
                <a:solidFill>
                  <a:srgbClr val="FFFFFF"/>
                </a:solidFill>
              </a:rPr>
              <a:t>воспитатель: </a:t>
            </a:r>
            <a:r>
              <a:rPr lang="ru-RU" sz="2000" cap="all" dirty="0" err="1">
                <a:solidFill>
                  <a:srgbClr val="FFFFFF"/>
                </a:solidFill>
              </a:rPr>
              <a:t>соловьева</a:t>
            </a:r>
            <a:r>
              <a:rPr lang="ru-RU" sz="2000" cap="all" dirty="0">
                <a:solidFill>
                  <a:srgbClr val="FFFFFF"/>
                </a:solidFill>
              </a:rPr>
              <a:t> </a:t>
            </a:r>
            <a:r>
              <a:rPr lang="ru-RU" sz="2000" cap="all" dirty="0" err="1">
                <a:solidFill>
                  <a:srgbClr val="FFFFFF"/>
                </a:solidFill>
              </a:rPr>
              <a:t>н.а</a:t>
            </a:r>
            <a:r>
              <a:rPr lang="ru-RU" sz="2000" cap="all" dirty="0">
                <a:solidFill>
                  <a:srgbClr val="FFFFFF"/>
                </a:solidFill>
              </a:rPr>
              <a:t>.</a:t>
            </a:r>
            <a:endParaRPr lang="en-US" sz="2000" kern="1200" cap="all" spc="-120" baseline="0" dirty="0">
              <a:solidFill>
                <a:srgbClr val="FFFFFF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5C8FCFF-4F2C-4BBF-87A2-3A3ABECC6A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5" r="3032"/>
          <a:stretch/>
        </p:blipFill>
        <p:spPr>
          <a:xfrm>
            <a:off x="-10287" y="10"/>
            <a:ext cx="7552267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80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25496B42-CC46-4183-B481-887CD3E8C7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2758CE0-F916-4DCE-88D1-71430BE44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7E2BA2D5-46A3-46C0-98C9-A072D543B3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9C17CF5-DA98-4855-9176-8DBD649305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" y="1176771"/>
            <a:ext cx="6002432" cy="4501824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573895B-DA42-4260-AE1E-182BA41232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E2CACB-1B39-4FA9-8171-E32BBB8B9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0382" y="957486"/>
            <a:ext cx="3707844" cy="313191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spc="-100"/>
              <a:t>ПоДбери картинку по звуку</a:t>
            </a:r>
          </a:p>
        </p:txBody>
      </p:sp>
    </p:spTree>
    <p:extLst>
      <p:ext uri="{BB962C8B-B14F-4D97-AF65-F5344CB8AC3E}">
        <p14:creationId xmlns:p14="http://schemas.microsoft.com/office/powerpoint/2010/main" val="3336482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25496B42-CC46-4183-B481-887CD3E8C7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2758CE0-F916-4DCE-88D1-71430BE44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7E2BA2D5-46A3-46C0-98C9-A072D543B3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8D9F66C7-7592-4537-9C5A-5BC42A8923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" y="1184273"/>
            <a:ext cx="6002432" cy="4486820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573895B-DA42-4260-AE1E-182BA41232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AB632D-11F2-42E2-A4B1-F75933128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0382" y="957486"/>
            <a:ext cx="3707844" cy="313191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spc="-100"/>
              <a:t>дорожка к звуку</a:t>
            </a:r>
          </a:p>
        </p:txBody>
      </p:sp>
    </p:spTree>
    <p:extLst>
      <p:ext uri="{BB962C8B-B14F-4D97-AF65-F5344CB8AC3E}">
        <p14:creationId xmlns:p14="http://schemas.microsoft.com/office/powerpoint/2010/main" val="955765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25496B42-CC46-4183-B481-887CD3E8C7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2758CE0-F916-4DCE-88D1-71430BE44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7E2BA2D5-46A3-46C0-98C9-A072D543B3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834D9B26-9BB5-4FE4-A267-788EEFC1CC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" y="1739499"/>
            <a:ext cx="6002432" cy="3376368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573895B-DA42-4260-AE1E-182BA41232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011C0A-9ADA-40FC-8071-1B8EB9C60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0382" y="957486"/>
            <a:ext cx="3707844" cy="313191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spc="-100"/>
              <a:t>Звуковое солнышко</a:t>
            </a:r>
          </a:p>
        </p:txBody>
      </p:sp>
    </p:spTree>
    <p:extLst>
      <p:ext uri="{BB962C8B-B14F-4D97-AF65-F5344CB8AC3E}">
        <p14:creationId xmlns:p14="http://schemas.microsoft.com/office/powerpoint/2010/main" val="3032086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25496B42-CC46-4183-B481-887CD3E8C7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2758CE0-F916-4DCE-88D1-71430BE44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7E2BA2D5-46A3-46C0-98C9-A072D543B3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BA838E4-CD9E-42B5-B2C2-D6E93BB97C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" y="1176771"/>
            <a:ext cx="6002432" cy="4501824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573895B-DA42-4260-AE1E-182BA41232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7600F4-D253-4D44-9C92-8AAC4EB6D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0382" y="957486"/>
            <a:ext cx="3707844" cy="313191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z="4800" spc="-100" dirty="0"/>
              <a:t>телефон</a:t>
            </a:r>
            <a:endParaRPr lang="en-US" sz="4800" spc="-100" dirty="0"/>
          </a:p>
        </p:txBody>
      </p:sp>
    </p:spTree>
    <p:extLst>
      <p:ext uri="{BB962C8B-B14F-4D97-AF65-F5344CB8AC3E}">
        <p14:creationId xmlns:p14="http://schemas.microsoft.com/office/powerpoint/2010/main" val="1492899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25496B42-CC46-4183-B481-887CD3E8C7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2758CE0-F916-4DCE-88D1-71430BE44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7E2BA2D5-46A3-46C0-98C9-A072D543B3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9304DAD-E474-46A4-A8AB-6190F49358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" y="1176771"/>
            <a:ext cx="6002432" cy="4501824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573895B-DA42-4260-AE1E-182BA41232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E6AF24-F1EB-41E5-A167-807B9B2CA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0382" y="957486"/>
            <a:ext cx="3707844" cy="313191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spc="-100"/>
              <a:t>Помоги обезьянке</a:t>
            </a:r>
          </a:p>
        </p:txBody>
      </p:sp>
    </p:spTree>
    <p:extLst>
      <p:ext uri="{BB962C8B-B14F-4D97-AF65-F5344CB8AC3E}">
        <p14:creationId xmlns:p14="http://schemas.microsoft.com/office/powerpoint/2010/main" val="585095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25496B42-CC46-4183-B481-887CD3E8C7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2758CE0-F916-4DCE-88D1-71430BE44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7E2BA2D5-46A3-46C0-98C9-A072D543B3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 descr="Изображение выглядит как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BACE9E4D-EF49-4C98-9D85-A8C5EA4167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" y="1176771"/>
            <a:ext cx="6002432" cy="4501824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573895B-DA42-4260-AE1E-182BA41232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2631DC-4521-44EF-BC73-77A190C8E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0382" y="957486"/>
            <a:ext cx="3707844" cy="313191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spc="-100"/>
              <a:t>Помоги девочкам</a:t>
            </a:r>
          </a:p>
        </p:txBody>
      </p:sp>
    </p:spTree>
    <p:extLst>
      <p:ext uri="{BB962C8B-B14F-4D97-AF65-F5344CB8AC3E}">
        <p14:creationId xmlns:p14="http://schemas.microsoft.com/office/powerpoint/2010/main" val="21440589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25496B42-CC46-4183-B481-887CD3E8C7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2758CE0-F916-4DCE-88D1-71430BE44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7E2BA2D5-46A3-46C0-98C9-A072D543B3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BA5130E3-328C-489E-BBC1-FD7EBD1245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" y="1176771"/>
            <a:ext cx="6002432" cy="4501824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573895B-DA42-4260-AE1E-182BA41232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47DB9C-A160-4E62-B58C-B6FF03955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0382" y="957486"/>
            <a:ext cx="3707844" cy="313191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spc="-100"/>
              <a:t>кармашки</a:t>
            </a:r>
          </a:p>
        </p:txBody>
      </p:sp>
    </p:spTree>
    <p:extLst>
      <p:ext uri="{BB962C8B-B14F-4D97-AF65-F5344CB8AC3E}">
        <p14:creationId xmlns:p14="http://schemas.microsoft.com/office/powerpoint/2010/main" val="1202637306"/>
      </p:ext>
    </p:extLst>
  </p:cSld>
  <p:clrMapOvr>
    <a:masterClrMapping/>
  </p:clrMapOvr>
  <p:transition spd="slow">
    <p:comb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25496B42-CC46-4183-B481-887CD3E8C7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2758CE0-F916-4DCE-88D1-71430BE44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7E2BA2D5-46A3-46C0-98C9-A072D543B3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C57F50A-553E-471D-B352-95AD0451BA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" y="1176771"/>
            <a:ext cx="6002432" cy="4501824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573895B-DA42-4260-AE1E-182BA41232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A072A7-72D2-401B-9909-31B92D4AB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0382" y="957486"/>
            <a:ext cx="3707844" cy="313191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spc="-100"/>
              <a:t>Что перепутал художник</a:t>
            </a:r>
          </a:p>
        </p:txBody>
      </p:sp>
    </p:spTree>
    <p:extLst>
      <p:ext uri="{BB962C8B-B14F-4D97-AF65-F5344CB8AC3E}">
        <p14:creationId xmlns:p14="http://schemas.microsoft.com/office/powerpoint/2010/main" val="10337497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25496B42-CC46-4183-B481-887CD3E8C7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2758CE0-F916-4DCE-88D1-71430BE44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7E2BA2D5-46A3-46C0-98C9-A072D543B3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411AA23-13ED-4217-8F99-4BEF827FFB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" y="1281814"/>
            <a:ext cx="6002432" cy="4291738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573895B-DA42-4260-AE1E-182BA41232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D9CAFE-5B7E-4A65-BDE6-D9927B050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0382" y="957486"/>
            <a:ext cx="3707844" cy="3131913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spcAft>
                <a:spcPts val="800"/>
              </a:spcAft>
            </a:pPr>
            <a:r>
              <a:rPr lang="en-US" sz="2300" spc="-100"/>
              <a:t> </a:t>
            </a:r>
            <a:br>
              <a:rPr lang="en-US" sz="2300" spc="-100"/>
            </a:br>
            <a:r>
              <a:rPr lang="en-US" sz="2300" spc="-100"/>
              <a:t>Роль родителей в работе по дифференциации звуков велика.</a:t>
            </a:r>
            <a:br>
              <a:rPr lang="en-US" sz="2300" spc="-100"/>
            </a:br>
            <a:r>
              <a:rPr lang="en-US" sz="2300" spc="-100"/>
              <a:t> Родители помогают воспитателю, выполняя задания, контролируя речь ребёнка дома.</a:t>
            </a:r>
            <a:br>
              <a:rPr lang="en-US" sz="2300" spc="-100"/>
            </a:br>
            <a:endParaRPr lang="en-US" sz="2300" spc="-100"/>
          </a:p>
        </p:txBody>
      </p:sp>
    </p:spTree>
    <p:extLst>
      <p:ext uri="{BB962C8B-B14F-4D97-AF65-F5344CB8AC3E}">
        <p14:creationId xmlns:p14="http://schemas.microsoft.com/office/powerpoint/2010/main" val="41557872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FA0CFB-39E5-4973-A547-4BBC06590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3"/>
            <a:ext cx="10058400" cy="5352853"/>
          </a:xfrm>
        </p:spPr>
        <p:txBody>
          <a:bodyPr>
            <a:normAutofit/>
          </a:bodyPr>
          <a:lstStyle/>
          <a:p>
            <a:r>
              <a:rPr lang="ru-RU" sz="6000" b="1" dirty="0">
                <a:solidFill>
                  <a:srgbClr val="C00000"/>
                </a:solidFill>
              </a:rPr>
              <a:t>             СПАСИБО!</a:t>
            </a:r>
          </a:p>
        </p:txBody>
      </p:sp>
    </p:spTree>
    <p:extLst>
      <p:ext uri="{BB962C8B-B14F-4D97-AF65-F5344CB8AC3E}">
        <p14:creationId xmlns:p14="http://schemas.microsoft.com/office/powerpoint/2010/main" val="3404336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C1D5F5-6CF9-4507-98C4-771FBF56B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263191"/>
            <a:ext cx="10058400" cy="2479249"/>
          </a:xfrm>
        </p:spPr>
        <p:txBody>
          <a:bodyPr>
            <a:noAutofit/>
          </a:bodyPr>
          <a:lstStyle/>
          <a:p>
            <a:br>
              <a:rPr lang="ru-RU" sz="2800" b="1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2800" b="1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2800" b="1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2800" b="1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2800" b="1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2800" b="1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2800" b="1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Правильная речь </a:t>
            </a:r>
            <a:r>
              <a:rPr lang="ru-RU" sz="28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имеет важное значение для развития ребенка. Особое значение имеет правильное звукопроизношение. Дети, не умеющие различать и выделять звуки на слух, затрудняются в овладении грамотой.</a:t>
            </a:r>
            <a:br>
              <a:rPr lang="ru-RU" sz="28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Значит, важнейшей предпосылкой успешного обучения грамоте является умение слышать отдельные звуки в слове, отделять от рядом стоящих, отличать один звук от другого по акустическим признакам и анализировать весь звуковой состав слова.</a:t>
            </a:r>
            <a:br>
              <a:rPr lang="ru-RU" sz="2800" b="1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396756350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B626E5-1E1E-41C9-B89B-FABFE533E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656" y="388070"/>
            <a:ext cx="10058400" cy="5795914"/>
          </a:xfrm>
        </p:spPr>
        <p:txBody>
          <a:bodyPr>
            <a:noAutofit/>
          </a:bodyPr>
          <a:lstStyle/>
          <a:p>
            <a:pPr indent="190500">
              <a:lnSpc>
                <a:spcPct val="100000"/>
              </a:lnSpc>
            </a:pPr>
            <a:r>
              <a:rPr lang="ru-RU" sz="2400" b="1" dirty="0">
                <a:solidFill>
                  <a:srgbClr val="333333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Дифференциация</a:t>
            </a:r>
            <a:r>
              <a:rPr lang="ru-RU" sz="2400" dirty="0">
                <a:solidFill>
                  <a:srgbClr val="333333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400" b="1" dirty="0">
                <a:solidFill>
                  <a:srgbClr val="333333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звуков</a:t>
            </a:r>
            <a:r>
              <a:rPr lang="ru-RU" sz="2400" dirty="0">
                <a:solidFill>
                  <a:srgbClr val="333333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 - это различение </a:t>
            </a:r>
            <a:r>
              <a:rPr lang="ru-RU" sz="2400" b="1" dirty="0">
                <a:solidFill>
                  <a:srgbClr val="333333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звуков</a:t>
            </a:r>
            <a:r>
              <a:rPr lang="ru-RU" sz="2400" dirty="0">
                <a:solidFill>
                  <a:srgbClr val="333333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схожих по каким-то признакам. Ребенок научился произносить </a:t>
            </a:r>
            <a:r>
              <a:rPr lang="ru-RU" sz="2400" b="1" dirty="0">
                <a:solidFill>
                  <a:srgbClr val="333333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звуки</a:t>
            </a:r>
            <a:r>
              <a:rPr lang="ru-RU" sz="2400" dirty="0">
                <a:solidFill>
                  <a:srgbClr val="333333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 правильно, но в самостоятельной речи заменяет их на </a:t>
            </a:r>
            <a:r>
              <a:rPr lang="ru-RU" sz="2400" b="1" dirty="0">
                <a:solidFill>
                  <a:srgbClr val="333333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звуки</a:t>
            </a:r>
            <a:r>
              <a:rPr lang="ru-RU" sz="2400" dirty="0">
                <a:solidFill>
                  <a:srgbClr val="333333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сходные по звучанию.</a:t>
            </a:r>
            <a:br>
              <a:rPr lang="ru-RU" sz="2400" dirty="0">
                <a:solidFill>
                  <a:srgbClr val="333333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2A2723"/>
                </a:solidFill>
                <a:effectLst/>
                <a:latin typeface="+mn-lt"/>
                <a:ea typeface="Times New Roman" panose="02020603050405020304" pitchFamily="18" charset="0"/>
              </a:rPr>
              <a:t>Работа над дифференциацией </a:t>
            </a:r>
            <a:r>
              <a:rPr lang="ru-RU" sz="2400" b="1" dirty="0">
                <a:solidFill>
                  <a:srgbClr val="2A2723"/>
                </a:solidFill>
                <a:effectLst/>
                <a:latin typeface="+mn-lt"/>
                <a:ea typeface="Times New Roman" panose="02020603050405020304" pitchFamily="18" charset="0"/>
              </a:rPr>
              <a:t>звуков начинается только тогда, когда оба смешиваемых звука могут быть правильно произнесены ребенком в любом сочетании </a:t>
            </a:r>
            <a:r>
              <a:rPr lang="ru-RU" sz="2400" dirty="0">
                <a:solidFill>
                  <a:srgbClr val="2A2723"/>
                </a:solidFill>
                <a:effectLst/>
                <a:latin typeface="+mn-lt"/>
                <a:ea typeface="Times New Roman" panose="02020603050405020304" pitchFamily="18" charset="0"/>
              </a:rPr>
              <a:t>и все же употребляются не всегда верно и один звук подменяется другим.</a:t>
            </a:r>
            <a:br>
              <a:rPr lang="ru-RU" sz="2400" dirty="0">
                <a:solidFill>
                  <a:srgbClr val="2A2723"/>
                </a:solidFill>
                <a:effectLst/>
                <a:latin typeface="+mn-lt"/>
                <a:ea typeface="Times New Roman" panose="02020603050405020304" pitchFamily="18" charset="0"/>
              </a:rPr>
            </a:br>
            <a:br>
              <a:rPr lang="ru-RU" sz="2400" dirty="0">
                <a:effectLst/>
                <a:latin typeface="+mn-lt"/>
                <a:ea typeface="Times New Roman" panose="02020603050405020304" pitchFamily="18" charset="0"/>
              </a:rPr>
            </a:br>
            <a:r>
              <a:rPr lang="ru-RU" sz="2400" dirty="0">
                <a:solidFill>
                  <a:srgbClr val="2A2723"/>
                </a:solidFill>
                <a:effectLst/>
                <a:latin typeface="+mn-lt"/>
                <a:ea typeface="Times New Roman" panose="02020603050405020304" pitchFamily="18" charset="0"/>
              </a:rPr>
              <a:t>Дети не отличают новый звук от некоторых сходных с ним звуков и путают их (вместо сушка – «</a:t>
            </a:r>
            <a:r>
              <a:rPr lang="ru-RU" sz="2400" dirty="0" err="1">
                <a:solidFill>
                  <a:srgbClr val="2A2723"/>
                </a:solidFill>
                <a:effectLst/>
                <a:latin typeface="+mn-lt"/>
                <a:ea typeface="Times New Roman" panose="02020603050405020304" pitchFamily="18" charset="0"/>
              </a:rPr>
              <a:t>шушка</a:t>
            </a:r>
            <a:r>
              <a:rPr lang="ru-RU" sz="2400" dirty="0">
                <a:solidFill>
                  <a:srgbClr val="2A2723"/>
                </a:solidFill>
                <a:effectLst/>
                <a:latin typeface="+mn-lt"/>
                <a:ea typeface="Times New Roman" panose="02020603050405020304" pitchFamily="18" charset="0"/>
              </a:rPr>
              <a:t>», вместо Саша – «</a:t>
            </a:r>
            <a:r>
              <a:rPr lang="ru-RU" sz="2400" dirty="0" err="1">
                <a:solidFill>
                  <a:srgbClr val="2A2723"/>
                </a:solidFill>
                <a:effectLst/>
                <a:latin typeface="+mn-lt"/>
                <a:ea typeface="Times New Roman" panose="02020603050405020304" pitchFamily="18" charset="0"/>
              </a:rPr>
              <a:t>Шаша</a:t>
            </a:r>
            <a:r>
              <a:rPr lang="ru-RU" sz="2400" dirty="0">
                <a:solidFill>
                  <a:srgbClr val="2A2723"/>
                </a:solidFill>
                <a:effectLst/>
                <a:latin typeface="+mn-lt"/>
                <a:ea typeface="Times New Roman" panose="02020603050405020304" pitchFamily="18" charset="0"/>
              </a:rPr>
              <a:t>»).</a:t>
            </a:r>
            <a:br>
              <a:rPr lang="ru-RU" sz="2400" dirty="0">
                <a:solidFill>
                  <a:srgbClr val="2A2723"/>
                </a:solidFill>
                <a:effectLst/>
                <a:latin typeface="+mn-lt"/>
                <a:ea typeface="Times New Roman" panose="02020603050405020304" pitchFamily="18" charset="0"/>
              </a:rPr>
            </a:br>
            <a:br>
              <a:rPr lang="ru-RU" sz="2400" dirty="0">
                <a:solidFill>
                  <a:srgbClr val="2A2723"/>
                </a:solidFill>
                <a:effectLst/>
                <a:latin typeface="+mn-lt"/>
                <a:ea typeface="Times New Roman" panose="02020603050405020304" pitchFamily="18" charset="0"/>
              </a:rPr>
            </a:br>
            <a:r>
              <a:rPr lang="ru-RU" sz="2400" dirty="0">
                <a:solidFill>
                  <a:srgbClr val="2A2723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A2723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709201297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C3E0D3-4B60-4ECC-86AA-DF4BDC105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3"/>
            <a:ext cx="10058400" cy="5748779"/>
          </a:xfrm>
        </p:spPr>
        <p:txBody>
          <a:bodyPr>
            <a:noAutofit/>
          </a:bodyPr>
          <a:lstStyle/>
          <a:p>
            <a:br>
              <a:rPr lang="ru-RU" sz="2400" dirty="0">
                <a:solidFill>
                  <a:srgbClr val="2A272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2A2723"/>
                </a:solidFill>
                <a:effectLst/>
                <a:latin typeface="+mn-lt"/>
                <a:ea typeface="Times New Roman" panose="02020603050405020304" pitchFamily="18" charset="0"/>
              </a:rPr>
              <a:t>Очень важно </a:t>
            </a:r>
            <a:r>
              <a:rPr lang="ru-RU" sz="2400" b="1" dirty="0">
                <a:solidFill>
                  <a:srgbClr val="2A2723"/>
                </a:solidFill>
                <a:effectLst/>
                <a:latin typeface="+mn-lt"/>
                <a:ea typeface="Times New Roman" panose="02020603050405020304" pitchFamily="18" charset="0"/>
              </a:rPr>
              <a:t>дифференцировать фонетически близкие звуки</a:t>
            </a:r>
            <a:r>
              <a:rPr lang="ru-RU" sz="2400" dirty="0">
                <a:solidFill>
                  <a:srgbClr val="2A2723"/>
                </a:solidFill>
                <a:effectLst/>
                <a:latin typeface="+mn-lt"/>
                <a:ea typeface="Times New Roman" panose="02020603050405020304" pitchFamily="18" charset="0"/>
              </a:rPr>
              <a:t>: твердые и мягкие, звонкие и глухие, свистящие и шипящие.</a:t>
            </a:r>
            <a:br>
              <a:rPr lang="ru-RU" sz="2400" dirty="0">
                <a:solidFill>
                  <a:srgbClr val="2A2723"/>
                </a:solidFill>
                <a:effectLst/>
                <a:latin typeface="+mn-lt"/>
                <a:ea typeface="Times New Roman" panose="02020603050405020304" pitchFamily="18" charset="0"/>
              </a:rPr>
            </a:br>
            <a:br>
              <a:rPr lang="ru-RU" sz="2400" dirty="0">
                <a:solidFill>
                  <a:srgbClr val="2A2723"/>
                </a:solidFill>
                <a:effectLst/>
                <a:latin typeface="+mn-lt"/>
                <a:ea typeface="Times New Roman" panose="02020603050405020304" pitchFamily="18" charset="0"/>
              </a:rPr>
            </a:br>
            <a:r>
              <a:rPr lang="ru-RU" sz="2400" dirty="0">
                <a:solidFill>
                  <a:srgbClr val="2A2723"/>
                </a:solidFill>
                <a:effectLst/>
                <a:latin typeface="+mn-lt"/>
                <a:ea typeface="Times New Roman" panose="02020603050405020304" pitchFamily="18" charset="0"/>
              </a:rPr>
              <a:t>Дифференцировать звуки следует в следующей последовательности: </a:t>
            </a:r>
            <a:r>
              <a:rPr lang="ru-RU" sz="2400" b="1" dirty="0">
                <a:solidFill>
                  <a:srgbClr val="2A2723"/>
                </a:solidFill>
                <a:effectLst/>
                <a:latin typeface="+mn-lt"/>
                <a:ea typeface="Times New Roman" panose="02020603050405020304" pitchFamily="18" charset="0"/>
              </a:rPr>
              <a:t>Б-П; Д-Т; Г-К; З-С; Ж-Ш; </a:t>
            </a:r>
            <a:br>
              <a:rPr lang="ru-RU" sz="2400" b="1" dirty="0">
                <a:solidFill>
                  <a:srgbClr val="2A2723"/>
                </a:solidFill>
                <a:effectLst/>
                <a:latin typeface="+mn-lt"/>
                <a:ea typeface="Times New Roman" panose="02020603050405020304" pitchFamily="18" charset="0"/>
              </a:rPr>
            </a:br>
            <a:r>
              <a:rPr lang="ru-RU" sz="2400" b="1" dirty="0">
                <a:solidFill>
                  <a:srgbClr val="2A2723"/>
                </a:solidFill>
                <a:effectLst/>
                <a:latin typeface="+mn-lt"/>
                <a:ea typeface="Times New Roman" panose="02020603050405020304" pitchFamily="18" charset="0"/>
              </a:rPr>
              <a:t>С-Ш; З-Ж; Ц-С; Ч-Т; Ч-Щ.</a:t>
            </a:r>
            <a:br>
              <a:rPr lang="ru-RU" sz="2400" dirty="0">
                <a:solidFill>
                  <a:srgbClr val="2A2723"/>
                </a:solidFill>
                <a:effectLst/>
                <a:latin typeface="+mn-lt"/>
                <a:ea typeface="Times New Roman" panose="02020603050405020304" pitchFamily="18" charset="0"/>
              </a:rPr>
            </a:br>
            <a:br>
              <a:rPr lang="ru-RU" sz="2400" dirty="0">
                <a:solidFill>
                  <a:srgbClr val="2A272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2A272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Рекомендуется проводить игры по дифференциации звуков с использованием доступного детям игрового материала. Так, можно подобрать картинки по категориям: одежда, обувь, игрушки, цветы, овощи и т.д. В названиях предметов чередуются смешиваемые звуки (вишня – слива). Сначала детям дают две картинки, потом, усложняя игру, количество картинок доводят до трех-четырех (шуба – сапоги – шапка; кошка – собака – лошадь – свинья). Далее детям предлагают отдельные пары слов, которые обозначают предметы, не принадлежащие к одной группе. Фонетически эти слова различаются по одному звуку (усы - уши, мышь – мыс).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187379869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3DD42D-1698-4C9E-BB18-C25010213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5428268"/>
          </a:xfrm>
        </p:spPr>
        <p:txBody>
          <a:bodyPr>
            <a:normAutofit/>
          </a:bodyPr>
          <a:lstStyle/>
          <a:p>
            <a:r>
              <a:rPr lang="ru-RU" b="1" dirty="0"/>
              <a:t>Цель – научить ребенка различать смешиваемые звуки и правильно употреблять их в собственной речи.</a:t>
            </a:r>
            <a:br>
              <a:rPr lang="ru-RU" b="1" dirty="0"/>
            </a:br>
            <a:br>
              <a:rPr lang="ru-RU" b="1" dirty="0"/>
            </a:b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589900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hade val="92000"/>
                <a:satMod val="160000"/>
              </a:schemeClr>
            </a:gs>
            <a:gs pos="77000">
              <a:schemeClr val="bg2">
                <a:tint val="100000"/>
                <a:shade val="73000"/>
                <a:satMod val="155000"/>
              </a:schemeClr>
            </a:gs>
            <a:gs pos="10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A1B798-09B1-4A1D-8A4E-F7CBFF54B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0024" y="966774"/>
            <a:ext cx="3238829" cy="372837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2300" cap="all" spc="-100">
                <a:solidFill>
                  <a:srgbClr val="FFFFFF"/>
                </a:solidFill>
              </a:rPr>
              <a:t>ПРИМЕРЫ ИГР НА ДЕФФЕРЕНЦИАЦИЮ ЗВУКОВ: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183FC80-9B50-4B4A-93C5-B064A352B3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8" r="1" b="1"/>
          <a:stretch/>
        </p:blipFill>
        <p:spPr>
          <a:xfrm>
            <a:off x="806116" y="810929"/>
            <a:ext cx="6583680" cy="5236143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8121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25496B42-CC46-4183-B481-887CD3E8C7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2758CE0-F916-4DCE-88D1-71430BE44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7E2BA2D5-46A3-46C0-98C9-A072D543B3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 descr="Изображение выглядит как текст, визитка&#10;&#10;Автоматически созданное описание">
            <a:extLst>
              <a:ext uri="{FF2B5EF4-FFF2-40B4-BE49-F238E27FC236}">
                <a16:creationId xmlns:a16="http://schemas.microsoft.com/office/drawing/2014/main" id="{4E65F837-C833-4A3C-8582-75E40E8CEC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" y="1176771"/>
            <a:ext cx="6002432" cy="4501824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573895B-DA42-4260-AE1E-182BA41232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4F3878-0DEB-469B-A62D-D36657589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0382" y="957486"/>
            <a:ext cx="3707844" cy="313191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spc="-100"/>
              <a:t>Картинка  в букве</a:t>
            </a:r>
          </a:p>
        </p:txBody>
      </p:sp>
    </p:spTree>
    <p:extLst>
      <p:ext uri="{BB962C8B-B14F-4D97-AF65-F5344CB8AC3E}">
        <p14:creationId xmlns:p14="http://schemas.microsoft.com/office/powerpoint/2010/main" val="29594295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25496B42-CC46-4183-B481-887CD3E8C7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2758CE0-F916-4DCE-88D1-71430BE44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7E2BA2D5-46A3-46C0-98C9-A072D543B3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DC452D0-AE9A-4E54-BE13-77675B424E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" y="1641959"/>
            <a:ext cx="6002432" cy="3571447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573895B-DA42-4260-AE1E-182BA41232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3E73D2-BAED-4EAA-A6CA-D90CD0414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0382" y="957486"/>
            <a:ext cx="3707844" cy="313191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700" spc="-100"/>
              <a:t>Разложи в круге картинки с определенным звуком</a:t>
            </a:r>
          </a:p>
        </p:txBody>
      </p:sp>
    </p:spTree>
    <p:extLst>
      <p:ext uri="{BB962C8B-B14F-4D97-AF65-F5344CB8AC3E}">
        <p14:creationId xmlns:p14="http://schemas.microsoft.com/office/powerpoint/2010/main" val="19876903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25496B42-CC46-4183-B481-887CD3E8C7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2758CE0-F916-4DCE-88D1-71430BE44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7E2BA2D5-46A3-46C0-98C9-A072D543B3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B8148B3-7A6E-4269-8539-E1A00F16CC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" y="1176771"/>
            <a:ext cx="6002432" cy="4501824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573895B-DA42-4260-AE1E-182BA41232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124B83-6523-4803-BAB4-549A6C3F5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0382" y="957486"/>
            <a:ext cx="3707844" cy="313191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spc="-100"/>
              <a:t>Игрушки на елку</a:t>
            </a:r>
          </a:p>
        </p:txBody>
      </p:sp>
    </p:spTree>
    <p:extLst>
      <p:ext uri="{BB962C8B-B14F-4D97-AF65-F5344CB8AC3E}">
        <p14:creationId xmlns:p14="http://schemas.microsoft.com/office/powerpoint/2010/main" val="2157358642"/>
      </p:ext>
    </p:extLst>
  </p:cSld>
  <p:clrMapOvr>
    <a:masterClrMapping/>
  </p:clrMapOvr>
  <p:transition spd="slow">
    <p:wheel spokes="1"/>
  </p:transition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Капля</Template>
  <TotalTime>140</TotalTime>
  <Words>439</Words>
  <Application>Microsoft Office PowerPoint</Application>
  <PresentationFormat>Широкоэкранный</PresentationFormat>
  <Paragraphs>19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Georgia</vt:lpstr>
      <vt:lpstr>Tw Cen MT</vt:lpstr>
      <vt:lpstr>Капля</vt:lpstr>
      <vt:lpstr>РЕЧЕВЫЕ ИГРЫ НА  ДиФФЕРЕНЦИАЦИЮ ЗВУКОВ     воспитатель: соловьева н.а.</vt:lpstr>
      <vt:lpstr>       Правильная речь имеет важное значение для развития ребенка. Особое значение имеет правильное звукопроизношение. Дети, не умеющие различать и выделять звуки на слух, затрудняются в овладении грамотой. Значит, важнейшей предпосылкой успешного обучения грамоте является умение слышать отдельные звуки в слове, отделять от рядом стоящих, отличать один звук от другого по акустическим признакам и анализировать весь звуковой состав слова.  </vt:lpstr>
      <vt:lpstr>Дифференциация звуков - это различение звуков, схожих по каким-то признакам. Ребенок научился произносить звуки правильно, но в самостоятельной речи заменяет их на звуки, сходные по звучанию.  Работа над дифференциацией звуков начинается только тогда, когда оба смешиваемых звука могут быть правильно произнесены ребенком в любом сочетании и все же употребляются не всегда верно и один звук подменяется другим.  Дети не отличают новый звук от некоторых сходных с ним звуков и путают их (вместо сушка – «шушка», вместо Саша – «Шаша»).    </vt:lpstr>
      <vt:lpstr> Очень важно дифференцировать фонетически близкие звуки: твердые и мягкие, звонкие и глухие, свистящие и шипящие.  Дифференцировать звуки следует в следующей последовательности: Б-П; Д-Т; Г-К; З-С; Ж-Ш;  С-Ш; З-Ж; Ц-С; Ч-Т; Ч-Щ.  Рекомендуется проводить игры по дифференциации звуков с использованием доступного детям игрового материала. Так, можно подобрать картинки по категориям: одежда, обувь, игрушки, цветы, овощи и т.д. В названиях предметов чередуются смешиваемые звуки (вишня – слива). Сначала детям дают две картинки, потом, усложняя игру, количество картинок доводят до трех-четырех (шуба – сапоги – шапка; кошка – собака – лошадь – свинья). Далее детям предлагают отдельные пары слов, которые обозначают предметы, не принадлежащие к одной группе. Фонетически эти слова различаются по одному звуку (усы - уши, мышь – мыс). </vt:lpstr>
      <vt:lpstr>Цель – научить ребенка различать смешиваемые звуки и правильно употреблять их в собственной речи.  </vt:lpstr>
      <vt:lpstr>ПРИМЕРЫ ИГР НА ДЕФФЕРЕНЦИАЦИЮ ЗВУКОВ:</vt:lpstr>
      <vt:lpstr>Картинка  в букве</vt:lpstr>
      <vt:lpstr>Разложи в круге картинки с определенным звуком</vt:lpstr>
      <vt:lpstr>Игрушки на елку</vt:lpstr>
      <vt:lpstr>ПоДбери картинку по звуку</vt:lpstr>
      <vt:lpstr>дорожка к звуку</vt:lpstr>
      <vt:lpstr>Звуковое солнышко</vt:lpstr>
      <vt:lpstr>телефон</vt:lpstr>
      <vt:lpstr>Помоги обезьянке</vt:lpstr>
      <vt:lpstr>Помоги девочкам</vt:lpstr>
      <vt:lpstr>кармашки</vt:lpstr>
      <vt:lpstr>Что перепутал художник</vt:lpstr>
      <vt:lpstr>  Роль родителей в работе по дифференциации звуков велика.  Родители помогают воспитателю, выполняя задания, контролируя речь ребёнка дома. </vt:lpstr>
      <vt:lpstr>             СПАСИБО!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РЕЧЕВЫЕ ИГРЫ НА  ДЕФФЕРЕНЦИАЦИЮ ЗВУКОВ</dc:title>
  <dc:creator>Максим Руднев</dc:creator>
  <cp:lastModifiedBy>Максим Руднев</cp:lastModifiedBy>
  <cp:revision>15</cp:revision>
  <dcterms:created xsi:type="dcterms:W3CDTF">2021-03-14T09:09:16Z</dcterms:created>
  <dcterms:modified xsi:type="dcterms:W3CDTF">2021-03-14T11:31:31Z</dcterms:modified>
</cp:coreProperties>
</file>