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70" r:id="rId13"/>
    <p:sldId id="268" r:id="rId14"/>
    <p:sldId id="267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3195" autoAdjust="0"/>
  </p:normalViewPr>
  <p:slideViewPr>
    <p:cSldViewPr>
      <p:cViewPr varScale="1">
        <p:scale>
          <a:sx n="82" d="100"/>
          <a:sy n="82" d="100"/>
        </p:scale>
        <p:origin x="-1474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BD3B5-AD02-4E4D-BB65-1D9E0D31B2A6}" type="datetimeFigureOut">
              <a:rPr lang="ru-RU" smtClean="0"/>
              <a:t>28.05.2024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A57D0-DC71-4405-9151-42D6B443A24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487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A57D0-DC71-4405-9151-42D6B443A241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9621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28.05.2024</a:t>
            </a:fld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28.05.2024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РАСТИМ ЛЮБОЗНАТЕЛЬНЫХ ДЕТЕЙ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endParaRPr lang="ru-RU" dirty="0" smtClean="0"/>
          </a:p>
          <a:p>
            <a:pPr marL="0" indent="0" algn="r">
              <a:buNone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dns\Desktop\фото презентация творческий отчет\IMG_20230911_1112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30829"/>
            <a:ext cx="6949440" cy="521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00823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326526"/>
            <a:ext cx="8229600" cy="593752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Рисовать с ребёнком проблемные ситуации.</a:t>
            </a:r>
          </a:p>
          <a:p>
            <a:pPr marL="0" indent="0">
              <a:buNone/>
            </a:pPr>
            <a:r>
              <a:rPr lang="ru-RU" sz="1800" b="1" u="sng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Например</a:t>
            </a:r>
            <a:r>
              <a:rPr lang="ru-RU" sz="1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:</a:t>
            </a:r>
            <a:r>
              <a:rPr lang="ru-RU" sz="1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Девочка вышла погулять, светило солнышко, вдруг пошёл дождь(сопровождение рисунка).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Вопросы: - Интересно, капли дождя были большими? – Как помочь девочке добраться сухой до дома. (Варианты: зонт, плащ с капюшоном).</a:t>
            </a:r>
            <a:endParaRPr lang="ru-RU" sz="1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8194" name="Picture 2" descr="C:\Users\dns\Desktop\фото телефон декабрь 23\IMG_20231129_1651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106" y="2348880"/>
            <a:ext cx="1851660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dns\Desktop\фото телефон декабрь 23\IMG_20231201_0954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348880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dns\Desktop\фото декабрь воцап23\100002008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48880"/>
            <a:ext cx="1851660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dns\Desktop\фото презентация творческий отчет\IMG_20230906_0824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23200" y="-5867400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dns\Desktop\фото презентация творческий отчет\IMG_20230906_0824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509120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03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-171400"/>
            <a:ext cx="8229600" cy="66521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1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Ребёнок  играет не только с кубиками, но и с мыслями.</a:t>
            </a:r>
          </a:p>
          <a:p>
            <a:pPr>
              <a:buFont typeface="Wingdings" pitchFamily="2" charset="2"/>
              <a:buChar char="§"/>
            </a:pPr>
            <a:r>
              <a:rPr lang="ru-RU" sz="1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Мысль, слово и дело так сливаются в сознании ребёнка, что собственная неумелость огорчает его до слёз.</a:t>
            </a:r>
          </a:p>
          <a:p>
            <a:pPr>
              <a:buFont typeface="Wingdings" pitchFamily="2" charset="2"/>
              <a:buChar char="§"/>
            </a:pPr>
            <a:r>
              <a:rPr lang="ru-RU" sz="1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Вопросы</a:t>
            </a:r>
            <a:r>
              <a:rPr lang="ru-RU" sz="1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– это выход познавательной активности.</a:t>
            </a:r>
            <a:endParaRPr lang="ru-RU" sz="18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9218" name="Picture 2" descr="C:\Users\dns\Desktop\фото февраль 2024 г\IMG_20240117_0949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14803"/>
            <a:ext cx="2804160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dns\Desktop\фото февраль 2024 г\IMG_20240116_1619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25958"/>
            <a:ext cx="2804160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dns\Desktop\фото февраль 2024 г\IMG_20240119_0915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03" y="4077072"/>
            <a:ext cx="2804160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dns\Desktop\фото февраль 2024 г\IMG_20240126_1549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05064"/>
            <a:ext cx="2804160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14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64807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КАК ОТВЕЧАТЬ НА ДЕТСКИЕ ВОПРСЫ?</a:t>
            </a:r>
          </a:p>
          <a:p>
            <a:pPr>
              <a:buFont typeface="Wingdings" pitchFamily="2" charset="2"/>
              <a:buChar char="§"/>
            </a:pPr>
            <a:r>
              <a:rPr lang="ru-RU" sz="17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Отнеситесь к вопросам детей с уважением, не отмахивайтесь от них</a:t>
            </a:r>
          </a:p>
          <a:p>
            <a:pPr>
              <a:buFont typeface="Wingdings" pitchFamily="2" charset="2"/>
              <a:buChar char="§"/>
            </a:pPr>
            <a:r>
              <a:rPr lang="ru-RU" sz="17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Внимательно вслушайтесь в вопрос, постарайтесь понять</a:t>
            </a:r>
          </a:p>
          <a:p>
            <a:pPr>
              <a:buFont typeface="Wingdings" pitchFamily="2" charset="2"/>
              <a:buChar char="§"/>
            </a:pPr>
            <a:r>
              <a:rPr lang="ru-RU" sz="17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Дайте краткие и доступные пониманию ребёнка ответы, избегайте сложных слов</a:t>
            </a:r>
          </a:p>
          <a:p>
            <a:pPr>
              <a:buFont typeface="Wingdings" pitchFamily="2" charset="2"/>
              <a:buChar char="§"/>
            </a:pPr>
            <a:r>
              <a:rPr lang="ru-RU" sz="17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Ответ должен обогатить ребёнка новыми знаниями</a:t>
            </a:r>
          </a:p>
          <a:p>
            <a:pPr>
              <a:buFont typeface="Wingdings" pitchFamily="2" charset="2"/>
              <a:buChar char="§"/>
            </a:pPr>
            <a:r>
              <a:rPr lang="ru-RU" sz="17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Поощряйте самостоятельную мыслительную деятельность, отвечая на его вопросы встречными: «А как ты думаешь?»</a:t>
            </a:r>
          </a:p>
          <a:p>
            <a:pPr>
              <a:buFont typeface="Wingdings" pitchFamily="2" charset="2"/>
              <a:buChar char="§"/>
            </a:pPr>
            <a:r>
              <a:rPr lang="ru-RU" sz="17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 ответ на вопрос ребёнка постарайтесь вовлечь его в наблюдения за окружающим</a:t>
            </a:r>
          </a:p>
          <a:p>
            <a:pPr>
              <a:buFont typeface="Wingdings" pitchFamily="2" charset="2"/>
              <a:buChar char="§"/>
            </a:pPr>
            <a:r>
              <a:rPr lang="ru-RU" sz="17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Отвечая на вопрос воздействуйте воспитывайте чуткость, тактичность к окружающим.</a:t>
            </a:r>
            <a:endParaRPr lang="ru-RU" sz="17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 descr="C:\Users\dns\Desktop\фото ирина\2fa260c3-5039-4586-8316-4cc411ea47cd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93096"/>
            <a:ext cx="3251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ns\Desktop\фото ирина\WhatsApp Image 2024-05-05 at 21.42.52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93096"/>
            <a:ext cx="3251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04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336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РЕКОМЕНДАЦИИ  ДЛЯ РОДИТЕЛЕЙ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Чаще водите детей на экскурсии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Проводите небольшие эксперименты с предметами дома и на улице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Выслушивайте рассуждения ребёнка не перебивая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Не говорите ответ если ребёнок ошибается, а только поправляйте его ход мысли в нужном направлении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Читайте с ребёнком познавательные книги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Исследуйте различные предметы.</a:t>
            </a:r>
            <a:endParaRPr lang="ru-RU" sz="16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5" name="Picture 3" descr="C:\Users\dns\Desktop\фото презентация творческий отчет\IMG_20230920_105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24944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dns\Desktop\фото презентация творческий отчет\IMG_20230922_0929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944214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dns\Desktop\фото презентация творческий отчет\IMG_20231102_0813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861859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dns\Desktop\фото презентация творческий отчет\IMG_20231116_0834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924944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dns\Desktop\фото презентация творческий отчет\IMG_20240206_11420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897558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4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ВАЖНО ЗНАКОМИТЬ РЕБЁНКА С ПРЕДМЕТАМИ, ЯВЛЕНИЯМИ, СОБЫТИЯМИ, КОТОРЫЕ НАХОДЯТСЯ ЗА ПРЕДЕЛАМИ ЕГО НЕПОСРЕДСТВЕННОГО ВОСПРИЯТИЯ И ОПЫТА.</a:t>
            </a:r>
            <a:endParaRPr lang="ru-RU" sz="16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42" name="Picture 2" descr="C:\Users\dns\Desktop\фото февраль 2024 г\IMG_20240131_0944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38739"/>
            <a:ext cx="259867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dns\Desktop\фото февраль 2024 г\IMG_20240202_1140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120482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dns\Desktop\коллаж24\Collage_20240513_2047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06896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dns\Desktop\коллаж24\IMG-20240316-WA00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516" y="1138739"/>
            <a:ext cx="1667256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19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СПАСИБО ЗА ВНИМАНИЕ!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11266" name="Picture 2" descr="C:\Users\dns\Desktop\коллаж24\Collage_20240512_2121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720" y="764704"/>
            <a:ext cx="5943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29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8764" y="188640"/>
            <a:ext cx="8229600" cy="122413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КАКОГО РЕБЁНКА МЫ НАЗЫВАЕМ ЛЮБОЗНАТЕЛЬНЫМ?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733656" cy="50014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Любопытно! Интересно!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А в яйце цыплёнку тесно?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Сколько молока в корове?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И зачем нужны нам брови?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Есть ли у жука коленки?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Может каша быть из пенки?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Спрятали куда конфеты?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Где найти на все ответы?</a:t>
            </a:r>
          </a:p>
          <a:p>
            <a:pPr marL="0" indent="0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2051" name="Picture 3" descr="C:\Users\dns\Desktop\фото презентация творческий отчет\IMG_20240229_1631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84784"/>
            <a:ext cx="3429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85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3682752" cy="5013176"/>
          </a:xfrm>
        </p:spPr>
        <p:txBody>
          <a:bodyPr/>
          <a:lstStyle/>
          <a:p>
            <a:pPr algn="l"/>
            <a:r>
              <a:rPr lang="ru-RU" sz="2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«Любознательный – склонный к преображению новых знаний, пытливый»</a:t>
            </a:r>
            <a:endParaRPr lang="ru-RU" sz="24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76672"/>
            <a:ext cx="3312368" cy="468052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Словарь С.И.Ожигова</a:t>
            </a:r>
            <a:endParaRPr lang="ru-RU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Picture 2" descr="C:\Users\dns\Desktop\коллаж24\Collage_20240512_2117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32656"/>
            <a:ext cx="4937760" cy="576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69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/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/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/>
            </a:r>
            <a:br>
              <a:rPr lang="ru-RU" sz="2800" dirty="0">
                <a:solidFill>
                  <a:srgbClr val="002060"/>
                </a:solidFill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Основой любознательности является познавательная, исследовательская активность детей.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Показателем проявления любознательности являются детские вопросы.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Развитие познавательного интереса и любознательности осуществляется в повседневной жизни: в игре, занятиях, в труде, в общении, и не требует каких-то специальных знаний.</a:t>
            </a:r>
          </a:p>
          <a:p>
            <a:pPr>
              <a:buFont typeface="Wingdings" pitchFamily="2" charset="2"/>
              <a:buChar char="Ø"/>
            </a:pPr>
            <a:endParaRPr lang="ru-RU" sz="18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C:\Users\dns\Desktop\фото дети апрель\IMG_20240502_1712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27" y="301326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dns\Desktop\фото ирина\WhatsApp Image 2024-05-07 at 11.16.28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013260"/>
            <a:ext cx="4349459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5104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53336"/>
          </a:xfrm>
        </p:spPr>
        <p:txBody>
          <a:bodyPr/>
          <a:lstStyle/>
          <a:p>
            <a:pPr algn="l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2068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В голове у ребенка идет активный процесс познания, он не знает и не понимает многих вещей. У него огромное желание узнать обо всём.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В этот период родители должны стать для своего ребёнка источником знаний, информации.</a:t>
            </a:r>
          </a:p>
          <a:p>
            <a:endParaRPr lang="ru-RU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4098" name="Picture 2" descr="C:\Users\dns\Desktop\дети лето 23\фото проект кабачок\IMG_20230512_1627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6"/>
            <a:ext cx="3429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ns\Desktop\дети лето 23\фото проект кабачок\IMG_20230517_1537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32856"/>
            <a:ext cx="3429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844" y="116632"/>
            <a:ext cx="8229600" cy="59375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КАК РОДИТЕЛИ МОГУТ ПОМОЧЬ ЭТОМУ ПРОЦЕССУ?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Знать </a:t>
            </a:r>
            <a:r>
              <a:rPr lang="ru-RU" sz="1600" b="1" u="sng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факторы</a:t>
            </a:r>
            <a:r>
              <a:rPr lang="ru-RU" sz="1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от которых зависит развитие любознательности: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Эмоциональное самочувствие ребенка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Среда которая окружает ребенка дома(игрушки, книжки, стиль взаимодействия родителей с ребёнком)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Особенности его познавательного развития.</a:t>
            </a:r>
            <a:endParaRPr lang="ru-RU" sz="16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5122" name="Picture 2" descr="C:\Users\dns\Desktop\дети лето 23\фото проект кабачок\IMG_20230530_1044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3429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dns\Desktop\дети лето 23\фото проект кабачок\IMG_20230713_0757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420888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20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11560" y="260648"/>
            <a:ext cx="8229600" cy="60212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ЧТО МОЖНО ИСПОЛЬЗОВАТЬ ДЛЯ РАЗВИТИЯ ПОЗНАВАТЕЛЬНОЙ АКТИВНОСТИ  РЕБЁНКА?</a:t>
            </a:r>
            <a:endParaRPr lang="ru-RU" sz="18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Увеличить доступную детям «Территорию познания»:</a:t>
            </a:r>
          </a:p>
          <a:p>
            <a:pPr>
              <a:buFont typeface="Wingdings" pitchFamily="2" charset="2"/>
              <a:buChar char="ü"/>
            </a:pPr>
            <a:r>
              <a:rPr lang="ru-RU" sz="1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Прогулки: </a:t>
            </a:r>
            <a:r>
              <a:rPr lang="ru-RU" sz="1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Рассматривание окружающих предметов, наблюдение за явлениями природы, побуждение ребенка задавать вопросы.</a:t>
            </a:r>
            <a:endParaRPr lang="ru-RU" sz="18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6146" name="Picture 2" descr="C:\Users\dns\Desktop\дети лето 23\фото проект кабачок\IMG_20230817_0743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58414"/>
            <a:ext cx="3429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dns\Desktop\дети лето 23\фото проект кабачок\IMG_20230810_1157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34888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08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3528" y="9862"/>
            <a:ext cx="8229600" cy="644347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ПОЗНАВАТЕЛЬНЫЕ СКАЗКИ</a:t>
            </a:r>
            <a:r>
              <a:rPr lang="ru-RU" sz="1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(купить книжку или придумать самому)</a:t>
            </a:r>
          </a:p>
          <a:p>
            <a:pPr marL="0" indent="0">
              <a:buNone/>
            </a:pPr>
            <a:r>
              <a:rPr lang="ru-RU" sz="1800" b="1" u="sng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Например</a:t>
            </a:r>
            <a:r>
              <a:rPr lang="ru-RU" sz="1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: Вышла однажды тучка погулять. Посмотрела вниз, увидела жёлтую траву, деревья без листьев и заплакала. Так пошёл осенний дождь.</a:t>
            </a:r>
            <a:endParaRPr lang="ru-RU" sz="1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7170" name="Picture 2" descr="C:\Users\dns\Desktop\фото декабрь воцап23\10000154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60" y="1660808"/>
            <a:ext cx="2804160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dns\Desktop\фото телефон декабрь 23\IMG_20231102_0813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901211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dns\Desktop\фото презентация творческий отчет\100001587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1700808"/>
            <a:ext cx="3699803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02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6632"/>
            <a:ext cx="8229600" cy="600953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Комментирование </a:t>
            </a:r>
            <a:r>
              <a:rPr lang="ru-RU" sz="1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и разбор путаниц:</a:t>
            </a:r>
            <a:r>
              <a:rPr lang="ru-RU" sz="1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(использовать книжки, использовать путаницы самим).</a:t>
            </a:r>
          </a:p>
          <a:p>
            <a:pPr>
              <a:buFont typeface="Wingdings" pitchFamily="2" charset="2"/>
              <a:buChar char="ü"/>
            </a:pPr>
            <a:r>
              <a:rPr lang="ru-RU" sz="1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Отгадывание загадок: </a:t>
            </a:r>
            <a:r>
              <a:rPr lang="ru-RU" sz="1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отгадать воображаемый предмет, действие, назначение предмета и т.д.</a:t>
            </a:r>
          </a:p>
          <a:p>
            <a:pPr marL="0" indent="0">
              <a:buNone/>
            </a:pPr>
            <a:r>
              <a:rPr lang="ru-RU" sz="1800" b="1" u="sng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Например</a:t>
            </a:r>
            <a:r>
              <a:rPr lang="ru-RU" sz="1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: Вы показываете ребенку картинку, на которой собака сидит на дереве, а петух в будке. Что здесь перепутано?</a:t>
            </a:r>
          </a:p>
          <a:p>
            <a:pPr marL="0" indent="0">
              <a:buNone/>
            </a:pPr>
            <a:endParaRPr lang="ru-RU" sz="1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C:\Users\dns\Desktop\фото ирина\WhatsApp Image 2024-05-05 at 22.57.20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57399"/>
            <a:ext cx="3251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ns\Desktop\фото ирина\WhatsApp Image 2024-05-07 at 07.02.17 (1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57399"/>
            <a:ext cx="3251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ns\Desktop\фото ирина\WhatsApp Image 2024-05-05 at 21.43.13 (1)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92" y="4581128"/>
            <a:ext cx="3251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ns\Desktop\фото ирина\WhatsApp Image 2024-02-10 at 19.51.10 (1)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583765"/>
            <a:ext cx="3251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511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581</TotalTime>
  <Words>541</Words>
  <Application>Microsoft Office PowerPoint</Application>
  <PresentationFormat>On-screen Show (4:3)</PresentationFormat>
  <Paragraphs>70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Исполнительная</vt:lpstr>
      <vt:lpstr>РАСТИМ ЛЮБОЗНАТЕЛЬНЫХ ДЕТЕЙ</vt:lpstr>
      <vt:lpstr> КАКОГО РЕБЁНКА МЫ НАЗЫВАЕМ ЛЮБОЗНАТЕЛЬНЫМ?</vt:lpstr>
      <vt:lpstr>«Любознательный – склонный к преображению новых знаний, пытливый»</vt:lpstr>
      <vt:lpstr>       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Соловьев</dc:creator>
  <cp:lastModifiedBy>dns</cp:lastModifiedBy>
  <cp:revision>57</cp:revision>
  <dcterms:created xsi:type="dcterms:W3CDTF">2017-03-04T15:08:01Z</dcterms:created>
  <dcterms:modified xsi:type="dcterms:W3CDTF">2024-05-28T15:41:19Z</dcterms:modified>
</cp:coreProperties>
</file>